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55"/>
  </p:notesMasterIdLst>
  <p:handoutMasterIdLst>
    <p:handoutMasterId r:id="rId56"/>
  </p:handoutMasterIdLst>
  <p:sldIdLst>
    <p:sldId id="301" r:id="rId2"/>
    <p:sldId id="306" r:id="rId3"/>
    <p:sldId id="351" r:id="rId4"/>
    <p:sldId id="308" r:id="rId5"/>
    <p:sldId id="309" r:id="rId6"/>
    <p:sldId id="310" r:id="rId7"/>
    <p:sldId id="307" r:id="rId8"/>
    <p:sldId id="311" r:id="rId9"/>
    <p:sldId id="303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6" r:id="rId33"/>
    <p:sldId id="337" r:id="rId34"/>
    <p:sldId id="335" r:id="rId35"/>
    <p:sldId id="338" r:id="rId36"/>
    <p:sldId id="339" r:id="rId37"/>
    <p:sldId id="340" r:id="rId38"/>
    <p:sldId id="341" r:id="rId39"/>
    <p:sldId id="343" r:id="rId40"/>
    <p:sldId id="344" r:id="rId41"/>
    <p:sldId id="345" r:id="rId42"/>
    <p:sldId id="346" r:id="rId43"/>
    <p:sldId id="348" r:id="rId44"/>
    <p:sldId id="349" r:id="rId45"/>
    <p:sldId id="350" r:id="rId46"/>
    <p:sldId id="352" r:id="rId47"/>
    <p:sldId id="353" r:id="rId48"/>
    <p:sldId id="354" r:id="rId49"/>
    <p:sldId id="356" r:id="rId50"/>
    <p:sldId id="355" r:id="rId51"/>
    <p:sldId id="357" r:id="rId52"/>
    <p:sldId id="358" r:id="rId53"/>
    <p:sldId id="359" r:id="rId54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FA9"/>
    <a:srgbClr val="BFBFBF"/>
    <a:srgbClr val="F19D19"/>
    <a:srgbClr val="000000"/>
    <a:srgbClr val="00B0F0"/>
    <a:srgbClr val="1D9A78"/>
    <a:srgbClr val="16537F"/>
    <a:srgbClr val="FF0000"/>
    <a:srgbClr val="3E6EDA"/>
    <a:srgbClr val="75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86877" autoAdjust="0"/>
  </p:normalViewPr>
  <p:slideViewPr>
    <p:cSldViewPr>
      <p:cViewPr varScale="1">
        <p:scale>
          <a:sx n="28" d="100"/>
          <a:sy n="28" d="100"/>
        </p:scale>
        <p:origin x="180" y="1482"/>
      </p:cViewPr>
      <p:guideLst>
        <p:guide orient="horz" pos="2160"/>
        <p:guide pos="86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Acoustics\RT%20Spread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s%20Schedu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Sched%20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_Thesis\04%20Modeling\Room%20Acoustics\RT%20Spread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3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Percent Building Energy Use</a:t>
            </a:r>
          </a:p>
        </c:rich>
      </c:tx>
      <c:layout>
        <c:manualLayout>
          <c:xMode val="edge"/>
          <c:yMode val="edge"/>
          <c:x val="0.210727310401989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'Monthly Cost'!$C$34</c:f>
              <c:strCache>
                <c:ptCount val="1"/>
                <c:pt idx="0">
                  <c:v>% Building Energy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929824561403508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953A9805-FA5E-407A-8F64-08335A3A2E61}" type="CATEGORYNAME">
                      <a:rPr lang="en-US" sz="18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93295BB-1A72-449E-BC76-D6B5B5825F5F}" type="PERCENTAGE">
                      <a:rPr lang="en-US" sz="18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22DCA49-EF4E-44FD-9606-5B8432714D8C}" type="CATEGORYNAME">
                      <a:rPr lang="en-US" sz="18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4CBFED9-F8B1-4E44-A372-E299E479E3BE}" type="PERCENTAGE">
                      <a:rPr lang="en-US" sz="18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8947368421052627E-2"/>
                  <c:y val="1.6203703703703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FED59B-8E83-4175-89C9-701A06D9824B}" type="CATEGORYNAME">
                      <a:rPr lang="en-US" sz="18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C9BA8275-B084-40B6-9E3B-590A7BB67A9E}" type="PERCENTAGE">
                      <a:rPr lang="en-US" sz="18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8245614035087717E-2"/>
                  <c:y val="-1.0262284922718164E-2"/>
                </c:manualLayout>
              </c:layout>
              <c:tx>
                <c:rich>
                  <a:bodyPr/>
                  <a:lstStyle/>
                  <a:p>
                    <a:fld id="{4B382CC5-2FC3-4F01-AD53-AEE57E67FF86}" type="CATEGORYNAME">
                      <a:rPr lang="en-US" sz="18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170FAB40-1B5A-4750-B520-848802ADE66C}" type="PERCENTAGE">
                      <a:rPr lang="en-US" sz="18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4.5321637426900582E-2"/>
                  <c:y val="-5.5555555555555643E-2"/>
                </c:manualLayout>
              </c:layout>
              <c:tx>
                <c:rich>
                  <a:bodyPr/>
                  <a:lstStyle/>
                  <a:p>
                    <a:fld id="{043764AC-35F1-4210-A41C-6412E1972963}" type="CATEGORYNAME">
                      <a:rPr lang="en-US" sz="18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[CATEGORY NAME]</a:t>
                    </a:fld>
                    <a:r>
                      <a:rPr lang="en-US" sz="1800" baseline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
</a:t>
                    </a:r>
                    <a:fld id="{87269DE4-9DF4-497C-9490-4EB2E59EB338}" type="PERCENTAGE">
                      <a:rPr lang="en-US" sz="18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/>
                      <a:t>[PERCENTAGE]</a:t>
                    </a:fld>
                    <a:endParaRPr lang="en-US" sz="1800" baseline="0" dirty="0"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'Monthly Cost'!$A$35:$A$40</c:f>
              <c:strCache>
                <c:ptCount val="5"/>
                <c:pt idx="0">
                  <c:v>Heating</c:v>
                </c:pt>
                <c:pt idx="1">
                  <c:v>Cooling</c:v>
                </c:pt>
                <c:pt idx="2">
                  <c:v>Auxiliary Mechanical Equipment</c:v>
                </c:pt>
                <c:pt idx="3">
                  <c:v>Lighting</c:v>
                </c:pt>
                <c:pt idx="4">
                  <c:v>Receptacle Load</c:v>
                </c:pt>
              </c:strCache>
              <c:extLst/>
            </c:strRef>
          </c:cat>
          <c:val>
            <c:numRef>
              <c:f>'Monthly Cost'!$C$35:$C$40</c:f>
              <c:numCache>
                <c:formatCode>General</c:formatCode>
                <c:ptCount val="5"/>
                <c:pt idx="0">
                  <c:v>12.1</c:v>
                </c:pt>
                <c:pt idx="1">
                  <c:v>15.9</c:v>
                </c:pt>
                <c:pt idx="2">
                  <c:v>0.3</c:v>
                </c:pt>
                <c:pt idx="3">
                  <c:v>23.9</c:v>
                </c:pt>
                <c:pt idx="4">
                  <c:v>47.7</c:v>
                </c:pt>
              </c:numCache>
              <c:extLst/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'Monthly Cost'!$B$34</c15:sqref>
                        </c15:formulaRef>
                      </c:ext>
                    </c:extLst>
                    <c:strCache>
                      <c:ptCount val="1"/>
                      <c:pt idx="0">
                        <c:v>KWH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'Monthly Cost'!$A$35:$A$40</c15:sqref>
                        </c15:formulaRef>
                      </c:ext>
                    </c:extLst>
                    <c:strCache>
                      <c:ptCount val="5"/>
                      <c:pt idx="0">
                        <c:v>Heating</c:v>
                      </c:pt>
                      <c:pt idx="1">
                        <c:v>Cooling</c:v>
                      </c:pt>
                      <c:pt idx="2">
                        <c:v>Auxiliary Mechanical Equipment</c:v>
                      </c:pt>
                      <c:pt idx="3">
                        <c:v>Lighting</c:v>
                      </c:pt>
                      <c:pt idx="4">
                        <c:v>Receptacle Load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'Monthly Cost'!$B$35:$B$40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142345</c:v>
                      </c:pt>
                      <c:pt idx="1">
                        <c:v>186857</c:v>
                      </c:pt>
                      <c:pt idx="2">
                        <c:v>3954</c:v>
                      </c:pt>
                      <c:pt idx="3">
                        <c:v>280914</c:v>
                      </c:pt>
                      <c:pt idx="4">
                        <c:v>559656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Cost'!$D$34</c15:sqref>
                        </c15:formulaRef>
                      </c:ext>
                    </c:extLst>
                    <c:strCache>
                      <c:ptCount val="1"/>
                      <c:pt idx="0">
                        <c:v>KBTU/YR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Cost'!$A$35:$A$40</c15:sqref>
                        </c15:formulaRef>
                      </c:ext>
                    </c:extLst>
                    <c:strCache>
                      <c:ptCount val="5"/>
                      <c:pt idx="0">
                        <c:v>Heating</c:v>
                      </c:pt>
                      <c:pt idx="1">
                        <c:v>Cooling</c:v>
                      </c:pt>
                      <c:pt idx="2">
                        <c:v>Auxiliary Mechanical Equipment</c:v>
                      </c:pt>
                      <c:pt idx="3">
                        <c:v>Lighting</c:v>
                      </c:pt>
                      <c:pt idx="4">
                        <c:v>Receptacle Load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Cost'!$D$35:$D$40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485825</c:v>
                      </c:pt>
                      <c:pt idx="1">
                        <c:v>637742</c:v>
                      </c:pt>
                      <c:pt idx="2">
                        <c:v>13496</c:v>
                      </c:pt>
                      <c:pt idx="3">
                        <c:v>958760</c:v>
                      </c:pt>
                      <c:pt idx="4">
                        <c:v>1910107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RT for Hall of Remembrance 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'Hall of Remembrance-Proposed'!$T$11</c:f>
              <c:strCache>
                <c:ptCount val="1"/>
                <c:pt idx="0">
                  <c:v>Reverberation Time (s)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'Hall of Remembrance-Proposed'!$U$10:$Z$10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'Hall of Remembrance-Proposed'!$U$11:$Z$11</c:f>
              <c:numCache>
                <c:formatCode>General</c:formatCode>
                <c:ptCount val="6"/>
                <c:pt idx="0">
                  <c:v>0.48</c:v>
                </c:pt>
                <c:pt idx="1">
                  <c:v>0.39</c:v>
                </c:pt>
                <c:pt idx="2">
                  <c:v>0.4</c:v>
                </c:pt>
                <c:pt idx="3">
                  <c:v>0.3</c:v>
                </c:pt>
                <c:pt idx="4">
                  <c:v>0.26</c:v>
                </c:pt>
                <c:pt idx="5">
                  <c:v>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41648"/>
        <c:axId val="173842040"/>
      </c:lineChart>
      <c:catAx>
        <c:axId val="17384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Frequency (Hz)</a:t>
                </a:r>
              </a:p>
            </c:rich>
          </c:tx>
          <c:layout>
            <c:manualLayout>
              <c:xMode val="edge"/>
              <c:yMode val="edge"/>
              <c:x val="0.46343625449596576"/>
              <c:y val="0.89371527777777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173842040"/>
        <c:crosses val="autoZero"/>
        <c:auto val="1"/>
        <c:lblAlgn val="ctr"/>
        <c:lblOffset val="100"/>
        <c:noMultiLvlLbl val="0"/>
      </c:catAx>
      <c:valAx>
        <c:axId val="173842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RT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Percent Building Energy Use</a:t>
            </a:r>
          </a:p>
        </c:rich>
      </c:tx>
      <c:layout>
        <c:manualLayout>
          <c:xMode val="edge"/>
          <c:yMode val="edge"/>
          <c:x val="0.210727310401989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'Monthly Cost'!$C$34</c:f>
              <c:strCache>
                <c:ptCount val="1"/>
                <c:pt idx="0">
                  <c:v>% Building Energy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929824561403508E-2"/>
                  <c:y val="1.3888888888888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defRPr>
                    </a:pPr>
                    <a:fld id="{953A9805-FA5E-407A-8F64-08335A3A2E61}" type="CATEGORYNAME">
                      <a:rPr lang="en-US" sz="12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C93295BB-1A72-449E-BC76-D6B5B5825F5F}" type="PERCENTAGE">
                      <a:rPr lang="en-US" sz="1200" baseline="0"/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defRPr>
                    </a:pPr>
                    <a:fld id="{922DCA49-EF4E-44FD-9606-5B8432714D8C}" type="CATEGORYNAME">
                      <a:rPr lang="en-US" sz="12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B4CBFED9-F8B1-4E44-A372-E299E479E3BE}" type="PERCENTAGE">
                      <a:rPr lang="en-US" sz="12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185067526415994E-16"/>
                  <c:y val="0.11342585301837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defRPr>
                    </a:pPr>
                    <a:fld id="{28FED59B-8E83-4175-89C9-701A06D9824B}" type="CATEGORYNAME">
                      <a:rPr lang="en-US" sz="12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
</a:t>
                    </a:r>
                    <a:fld id="{C9BA8275-B084-40B6-9E3B-590A7BB67A9E}" type="PERCENTAGE">
                      <a:rPr lang="en-US" sz="12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[PERCENTAGE]</a:t>
                    </a:fld>
                    <a:endParaRPr lang="en-US" sz="1200" baseline="0" dirty="0"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5321522309711287E-3"/>
                  <c:y val="-1.0262248468941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defRPr>
                    </a:pPr>
                    <a:fld id="{4B382CC5-2FC3-4F01-AD53-AEE57E67FF86}" type="CATEGORYNAME">
                      <a:rPr lang="en-US" sz="12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170FAB40-1B5A-4750-B520-848802ADE66C}" type="PERCENTAGE">
                      <a:rPr lang="en-US" sz="12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3.3333333333333333E-2"/>
                  <c:y val="-0.269444444444444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defRPr>
                    </a:pPr>
                    <a:fld id="{043764AC-35F1-4210-A41C-6412E1972963}" type="CATEGORYNAME">
                      <a:rPr lang="en-US" sz="120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
</a:t>
                    </a:r>
                    <a:fld id="{87269DE4-9DF4-497C-9490-4EB2E59EB338}" type="PERCENTAGE">
                      <a:rPr lang="en-US" sz="1200" baseline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pPr>
                        <a:defRPr sz="120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defRPr>
                      </a:pPr>
                      <a:t>[PERCENTAGE]</a:t>
                    </a:fld>
                    <a:endParaRPr lang="en-US" sz="1200" baseline="0" dirty="0"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Ebrima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'Monthly Cost'!$A$35:$A$40</c:f>
              <c:strCache>
                <c:ptCount val="5"/>
                <c:pt idx="0">
                  <c:v>Heating</c:v>
                </c:pt>
                <c:pt idx="1">
                  <c:v>Cooling</c:v>
                </c:pt>
                <c:pt idx="2">
                  <c:v>Auxiliary Mechanical Equipment</c:v>
                </c:pt>
                <c:pt idx="3">
                  <c:v>Lighting</c:v>
                </c:pt>
                <c:pt idx="4">
                  <c:v>Receptacle Load</c:v>
                </c:pt>
              </c:strCache>
              <c:extLst/>
            </c:strRef>
          </c:cat>
          <c:val>
            <c:numRef>
              <c:f>'Monthly Cost'!$C$35:$C$40</c:f>
              <c:numCache>
                <c:formatCode>General</c:formatCode>
                <c:ptCount val="5"/>
                <c:pt idx="0">
                  <c:v>12.1</c:v>
                </c:pt>
                <c:pt idx="1">
                  <c:v>15.9</c:v>
                </c:pt>
                <c:pt idx="2">
                  <c:v>0.3</c:v>
                </c:pt>
                <c:pt idx="3">
                  <c:v>23.9</c:v>
                </c:pt>
                <c:pt idx="4">
                  <c:v>47.7</c:v>
                </c:pt>
              </c:numCache>
              <c:extLst/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'Monthly Cost'!$B$34</c15:sqref>
                        </c15:formulaRef>
                      </c:ext>
                    </c:extLst>
                    <c:strCache>
                      <c:ptCount val="1"/>
                      <c:pt idx="0">
                        <c:v>KWH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'Monthly Cost'!$A$35:$A$40</c15:sqref>
                        </c15:formulaRef>
                      </c:ext>
                    </c:extLst>
                    <c:strCache>
                      <c:ptCount val="5"/>
                      <c:pt idx="0">
                        <c:v>Heating</c:v>
                      </c:pt>
                      <c:pt idx="1">
                        <c:v>Cooling</c:v>
                      </c:pt>
                      <c:pt idx="2">
                        <c:v>Auxiliary Mechanical Equipment</c:v>
                      </c:pt>
                      <c:pt idx="3">
                        <c:v>Lighting</c:v>
                      </c:pt>
                      <c:pt idx="4">
                        <c:v>Receptacle Load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'Monthly Cost'!$B$35:$B$40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142345</c:v>
                      </c:pt>
                      <c:pt idx="1">
                        <c:v>186857</c:v>
                      </c:pt>
                      <c:pt idx="2">
                        <c:v>3954</c:v>
                      </c:pt>
                      <c:pt idx="3">
                        <c:v>280914</c:v>
                      </c:pt>
                      <c:pt idx="4">
                        <c:v>559656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Cost'!$D$34</c15:sqref>
                        </c15:formulaRef>
                      </c:ext>
                    </c:extLst>
                    <c:strCache>
                      <c:ptCount val="1"/>
                      <c:pt idx="0">
                        <c:v>KBTU/YR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Cost'!$A$35:$A$40</c15:sqref>
                        </c15:formulaRef>
                      </c:ext>
                    </c:extLst>
                    <c:strCache>
                      <c:ptCount val="5"/>
                      <c:pt idx="0">
                        <c:v>Heating</c:v>
                      </c:pt>
                      <c:pt idx="1">
                        <c:v>Cooling</c:v>
                      </c:pt>
                      <c:pt idx="2">
                        <c:v>Auxiliary Mechanical Equipment</c:v>
                      </c:pt>
                      <c:pt idx="3">
                        <c:v>Lighting</c:v>
                      </c:pt>
                      <c:pt idx="4">
                        <c:v>Receptacle Load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Cost'!$D$35:$D$40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485825</c:v>
                      </c:pt>
                      <c:pt idx="1">
                        <c:v>637742</c:v>
                      </c:pt>
                      <c:pt idx="2">
                        <c:v>13496</c:v>
                      </c:pt>
                      <c:pt idx="3">
                        <c:v>958760</c:v>
                      </c:pt>
                      <c:pt idx="4">
                        <c:v>1910107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and Heating Load for VAV and VRF System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'Calculation Comparison'!$G$1</c:f>
              <c:strCache>
                <c:ptCount val="1"/>
                <c:pt idx="0">
                  <c:v>VAV Model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Comparison'!$G$2:$H$2</c:f>
              <c:strCache>
                <c:ptCount val="2"/>
                <c:pt idx="0">
                  <c:v>Cooling Load (Btu/hr)</c:v>
                </c:pt>
                <c:pt idx="1">
                  <c:v>Heating Load (Btu/hr)</c:v>
                </c:pt>
              </c:strCache>
            </c:strRef>
          </c:cat>
          <c:val>
            <c:numRef>
              <c:f>'Calculation Comparison'!$G$22:$H$22</c:f>
              <c:numCache>
                <c:formatCode>General</c:formatCode>
                <c:ptCount val="2"/>
                <c:pt idx="0">
                  <c:v>2702214</c:v>
                </c:pt>
                <c:pt idx="1">
                  <c:v>1138017</c:v>
                </c:pt>
              </c:numCache>
            </c:numRef>
          </c:val>
        </c:ser>
        <c:ser>
          <c:idx val="1"/>
          <c:order val="1"/>
          <c:tx>
            <c:strRef>
              <c:f>'Calculation Comparison'!$L$1</c:f>
              <c:strCache>
                <c:ptCount val="1"/>
                <c:pt idx="0">
                  <c:v>VRF Model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Comparison'!$G$2:$H$2</c:f>
              <c:strCache>
                <c:ptCount val="2"/>
                <c:pt idx="0">
                  <c:v>Cooling Load (Btu/hr)</c:v>
                </c:pt>
                <c:pt idx="1">
                  <c:v>Heating Load (Btu/hr)</c:v>
                </c:pt>
              </c:strCache>
            </c:strRef>
          </c:cat>
          <c:val>
            <c:numRef>
              <c:f>'Calculation Comparison'!$L$32:$M$32</c:f>
              <c:numCache>
                <c:formatCode>General</c:formatCode>
                <c:ptCount val="2"/>
                <c:pt idx="0">
                  <c:v>1971709</c:v>
                </c:pt>
                <c:pt idx="1">
                  <c:v>883731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76198040"/>
        <c:axId val="17619608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'Calculation Comparison'!$B$1</c15:sqref>
                        </c15:formulaRef>
                      </c:ext>
                    </c:extLst>
                    <c:strCache>
                      <c:ptCount val="1"/>
                      <c:pt idx="0">
                        <c:v>Loring: Alternative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'Calculation Comparison'!$G$2:$H$2</c15:sqref>
                        </c15:formulaRef>
                      </c:ext>
                    </c:extLst>
                    <c:strCache>
                      <c:ptCount val="2"/>
                      <c:pt idx="0">
                        <c:v>Cooling Load (Btu/hr)</c:v>
                      </c:pt>
                      <c:pt idx="1">
                        <c:v>Heating Load (Btu/hr)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'Calculation Comparison'!$B$10:$C$10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4821051</c:v>
                      </c:pt>
                      <c:pt idx="1">
                        <c:v>3099393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7619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176196080"/>
        <c:crosses val="autoZero"/>
        <c:auto val="1"/>
        <c:lblAlgn val="ctr"/>
        <c:lblOffset val="100"/>
        <c:noMultiLvlLbl val="0"/>
      </c:catAx>
      <c:valAx>
        <c:axId val="17619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980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Monthly Energy Cost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'Monthly Cost'!$L$34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Cost'!$K$35:$K$46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Cost'!$L$35:$L$46</c:f>
              <c:numCache>
                <c:formatCode>General</c:formatCode>
                <c:ptCount val="12"/>
                <c:pt idx="0">
                  <c:v>8317</c:v>
                </c:pt>
                <c:pt idx="1">
                  <c:v>7028</c:v>
                </c:pt>
                <c:pt idx="2">
                  <c:v>6665</c:v>
                </c:pt>
                <c:pt idx="3">
                  <c:v>6331</c:v>
                </c:pt>
                <c:pt idx="4">
                  <c:v>7959</c:v>
                </c:pt>
                <c:pt idx="5">
                  <c:v>8429</c:v>
                </c:pt>
                <c:pt idx="6">
                  <c:v>9297</c:v>
                </c:pt>
                <c:pt idx="7">
                  <c:v>8671</c:v>
                </c:pt>
                <c:pt idx="8">
                  <c:v>7671</c:v>
                </c:pt>
                <c:pt idx="9">
                  <c:v>6684</c:v>
                </c:pt>
                <c:pt idx="10">
                  <c:v>6847</c:v>
                </c:pt>
                <c:pt idx="11">
                  <c:v>8052</c:v>
                </c:pt>
              </c:numCache>
            </c:numRef>
          </c:val>
        </c:ser>
        <c:ser>
          <c:idx val="1"/>
          <c:order val="1"/>
          <c:tx>
            <c:strRef>
              <c:f>'Monthly Cost'!$M$34</c:f>
              <c:strCache>
                <c:ptCount val="1"/>
                <c:pt idx="0">
                  <c:v>VRF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Cost'!$K$35:$K$46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Cost'!$M$35:$M$46</c:f>
              <c:numCache>
                <c:formatCode>General</c:formatCode>
                <c:ptCount val="12"/>
                <c:pt idx="0">
                  <c:v>6910</c:v>
                </c:pt>
                <c:pt idx="1">
                  <c:v>6111</c:v>
                </c:pt>
                <c:pt idx="2">
                  <c:v>6131</c:v>
                </c:pt>
                <c:pt idx="3">
                  <c:v>6232</c:v>
                </c:pt>
                <c:pt idx="4">
                  <c:v>8278</c:v>
                </c:pt>
                <c:pt idx="5">
                  <c:v>8757</c:v>
                </c:pt>
                <c:pt idx="6">
                  <c:v>9599</c:v>
                </c:pt>
                <c:pt idx="7">
                  <c:v>9053</c:v>
                </c:pt>
                <c:pt idx="8">
                  <c:v>7961</c:v>
                </c:pt>
                <c:pt idx="9">
                  <c:v>6348</c:v>
                </c:pt>
                <c:pt idx="10">
                  <c:v>5873</c:v>
                </c:pt>
                <c:pt idx="11">
                  <c:v>6530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7448896"/>
        <c:axId val="337452424"/>
      </c:barChart>
      <c:catAx>
        <c:axId val="33744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337452424"/>
        <c:crosses val="autoZero"/>
        <c:auto val="1"/>
        <c:lblAlgn val="ctr"/>
        <c:lblOffset val="100"/>
        <c:noMultiLvlLbl val="0"/>
      </c:catAx>
      <c:valAx>
        <c:axId val="33745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 sz="140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Dollars ($)</a:t>
                </a:r>
              </a:p>
            </c:rich>
          </c:tx>
          <c:layout>
            <c:manualLayout>
              <c:xMode val="edge"/>
              <c:yMode val="edge"/>
              <c:x val="1.9005847953216373E-2"/>
              <c:y val="0.33780183727034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488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Original Façade: Percent of Peak Load from Glass/Skylights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'[Room Sched v2.xlsx]Cooling Load'!$O$50</c:f>
              <c:strCache>
                <c:ptCount val="1"/>
                <c:pt idx="0">
                  <c:v>Original Façade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'[Room Sched v2.xlsx]Cooling Load'!$P$49:$R$49</c:f>
              <c:strCache>
                <c:ptCount val="3"/>
                <c:pt idx="0">
                  <c:v>Skylight Solar Peak (Btu/h)</c:v>
                </c:pt>
                <c:pt idx="1">
                  <c:v>Glass Solar Peak (Btu/hr)</c:v>
                </c:pt>
                <c:pt idx="2">
                  <c:v>Other Peak Loads (Btu/hr)</c:v>
                </c:pt>
              </c:strCache>
            </c:strRef>
          </c:cat>
          <c:val>
            <c:numRef>
              <c:f>'[Room Sched v2.xlsx]Cooling Load'!$P$50:$R$50</c:f>
              <c:numCache>
                <c:formatCode>0.00%</c:formatCode>
                <c:ptCount val="3"/>
                <c:pt idx="0">
                  <c:v>0.31487735612353424</c:v>
                </c:pt>
                <c:pt idx="1">
                  <c:v>0.10316392410075589</c:v>
                </c:pt>
                <c:pt idx="2">
                  <c:v>0.5819587197757099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Façade: Percent of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Peak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Load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Glass/Skylights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'[Room Sched v2.xlsx]Cooling Load'!$O$51</c:f>
              <c:strCache>
                <c:ptCount val="1"/>
                <c:pt idx="0">
                  <c:v>New Façade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'[Room Sched v2.xlsx]Cooling Load'!$P$49:$R$49</c:f>
              <c:strCache>
                <c:ptCount val="3"/>
                <c:pt idx="0">
                  <c:v>Skylight Solar Peak (Btu/h)</c:v>
                </c:pt>
                <c:pt idx="1">
                  <c:v>Glass Solar Peak (Btu/hr)</c:v>
                </c:pt>
                <c:pt idx="2">
                  <c:v>Other Peak Loads (Btu/hr)</c:v>
                </c:pt>
              </c:strCache>
            </c:strRef>
          </c:cat>
          <c:val>
            <c:numRef>
              <c:f>'[Room Sched v2.xlsx]Cooling Load'!$P$51:$R$51</c:f>
              <c:numCache>
                <c:formatCode>0.00%</c:formatCode>
                <c:ptCount val="3"/>
                <c:pt idx="0">
                  <c:v>3.4571119839459374E-2</c:v>
                </c:pt>
                <c:pt idx="1">
                  <c:v>3.4698042982350824E-2</c:v>
                </c:pt>
                <c:pt idx="2">
                  <c:v>0.93073083717818983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 Cooling Load Comparison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128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'Cooling Load'!$A$76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rgbClr val="F19D1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'Cooling Load'!$D$75</c:f>
              <c:strCache>
                <c:ptCount val="1"/>
                <c:pt idx="0">
                  <c:v>Total Cooling Load Peak (Btu/h)</c:v>
                </c:pt>
              </c:strCache>
            </c:strRef>
          </c:cat>
          <c:val>
            <c:numRef>
              <c:f>'Cooling Load'!$D$76</c:f>
              <c:numCache>
                <c:formatCode>General</c:formatCode>
                <c:ptCount val="1"/>
                <c:pt idx="0">
                  <c:v>2702214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'Cooling Load'!$A$77</c:f>
              <c:strCache>
                <c:ptCount val="1"/>
                <c:pt idx="0">
                  <c:v>VAV w/ New Façade</c:v>
                </c:pt>
              </c:strCache>
            </c:strRef>
          </c:tx>
          <c:spPr>
            <a:solidFill>
              <a:srgbClr val="B7491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'Cooling Load'!$D$75</c:f>
              <c:strCache>
                <c:ptCount val="1"/>
                <c:pt idx="0">
                  <c:v>Total Cooling Load Peak (Btu/h)</c:v>
                </c:pt>
              </c:strCache>
            </c:strRef>
          </c:cat>
          <c:val>
            <c:numRef>
              <c:f>'Cooling Load'!$D$77</c:f>
              <c:numCache>
                <c:formatCode>General</c:formatCode>
                <c:ptCount val="1"/>
                <c:pt idx="0">
                  <c:v>2040605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423145440"/>
        <c:axId val="423157592"/>
      </c:barChart>
      <c:catAx>
        <c:axId val="4231454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 rtl="0">
              <a:defRPr lang="en-US" sz="1197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423157592"/>
        <c:crosses val="autoZero"/>
        <c:auto val="1"/>
        <c:lblAlgn val="ctr"/>
        <c:lblOffset val="100"/>
        <c:noMultiLvlLbl val="1"/>
      </c:catAx>
      <c:valAx>
        <c:axId val="42315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423145440"/>
        <c:crosses val="max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Monthly Utility Cost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'Monthly Cost'!$H$18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rgbClr val="D58B15"/>
            </a:solidFill>
            <a:ln>
              <a:noFill/>
            </a:ln>
            <a:effectLst/>
          </c:spPr>
          <c:invertIfNegative val="1"/>
          <c:cat>
            <c:strRef>
              <c:f>'Monthly Cost'!$G$19:$G$30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Cost'!$H$19:$H$30</c:f>
              <c:numCache>
                <c:formatCode>General</c:formatCode>
                <c:ptCount val="12"/>
                <c:pt idx="0">
                  <c:v>8317</c:v>
                </c:pt>
                <c:pt idx="1">
                  <c:v>7028</c:v>
                </c:pt>
                <c:pt idx="2">
                  <c:v>6665</c:v>
                </c:pt>
                <c:pt idx="3">
                  <c:v>6331</c:v>
                </c:pt>
                <c:pt idx="4">
                  <c:v>7959</c:v>
                </c:pt>
                <c:pt idx="5">
                  <c:v>8429</c:v>
                </c:pt>
                <c:pt idx="6">
                  <c:v>9297</c:v>
                </c:pt>
                <c:pt idx="7">
                  <c:v>8671</c:v>
                </c:pt>
                <c:pt idx="8">
                  <c:v>7671</c:v>
                </c:pt>
                <c:pt idx="9">
                  <c:v>6684</c:v>
                </c:pt>
                <c:pt idx="10">
                  <c:v>6847</c:v>
                </c:pt>
                <c:pt idx="11">
                  <c:v>8052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'Monthly Cost'!$I$18</c:f>
              <c:strCache>
                <c:ptCount val="1"/>
                <c:pt idx="0">
                  <c:v>VAV w/ New Façade</c:v>
                </c:pt>
              </c:strCache>
            </c:strRef>
          </c:tx>
          <c:spPr>
            <a:solidFill>
              <a:srgbClr val="F4BA86"/>
            </a:solidFill>
            <a:ln>
              <a:noFill/>
            </a:ln>
            <a:effectLst/>
          </c:spPr>
          <c:invertIfNegative val="1"/>
          <c:cat>
            <c:strRef>
              <c:f>'Monthly Cost'!$G$19:$G$30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Cost'!$I$19:$I$30</c:f>
              <c:numCache>
                <c:formatCode>General</c:formatCode>
                <c:ptCount val="12"/>
                <c:pt idx="0">
                  <c:v>8671</c:v>
                </c:pt>
                <c:pt idx="1">
                  <c:v>7563</c:v>
                </c:pt>
                <c:pt idx="2">
                  <c:v>6843</c:v>
                </c:pt>
                <c:pt idx="3">
                  <c:v>6259</c:v>
                </c:pt>
                <c:pt idx="4">
                  <c:v>7193</c:v>
                </c:pt>
                <c:pt idx="5">
                  <c:v>7536</c:v>
                </c:pt>
                <c:pt idx="6">
                  <c:v>8332</c:v>
                </c:pt>
                <c:pt idx="7">
                  <c:v>7849</c:v>
                </c:pt>
                <c:pt idx="8">
                  <c:v>7056</c:v>
                </c:pt>
                <c:pt idx="9">
                  <c:v>6452</c:v>
                </c:pt>
                <c:pt idx="10">
                  <c:v>6603</c:v>
                </c:pt>
                <c:pt idx="11">
                  <c:v>8104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23159160"/>
        <c:axId val="423159944"/>
      </c:barChart>
      <c:catAx>
        <c:axId val="423159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423159944"/>
        <c:crosses val="autoZero"/>
        <c:auto val="1"/>
        <c:lblAlgn val="ctr"/>
        <c:lblOffset val="100"/>
        <c:noMultiLvlLbl val="1"/>
      </c:catAx>
      <c:valAx>
        <c:axId val="42315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Dollars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591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and Heating Load for VAV and VRF System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'Calculation Comparison'!$G$1</c:f>
              <c:strCache>
                <c:ptCount val="1"/>
                <c:pt idx="0">
                  <c:v>VAV Model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Comparison'!$G$2:$H$2</c:f>
              <c:strCache>
                <c:ptCount val="2"/>
                <c:pt idx="0">
                  <c:v>Cooling Load (Btu/hr)</c:v>
                </c:pt>
                <c:pt idx="1">
                  <c:v>Heating Load (Btu/hr)</c:v>
                </c:pt>
              </c:strCache>
            </c:strRef>
          </c:cat>
          <c:val>
            <c:numRef>
              <c:f>'Calculation Comparison'!$G$22:$H$22</c:f>
              <c:numCache>
                <c:formatCode>General</c:formatCode>
                <c:ptCount val="2"/>
                <c:pt idx="0">
                  <c:v>2702214</c:v>
                </c:pt>
                <c:pt idx="1">
                  <c:v>1138017</c:v>
                </c:pt>
              </c:numCache>
            </c:numRef>
          </c:val>
        </c:ser>
        <c:ser>
          <c:idx val="1"/>
          <c:order val="1"/>
          <c:tx>
            <c:strRef>
              <c:f>'Calculation Comparison'!$L$1</c:f>
              <c:strCache>
                <c:ptCount val="1"/>
                <c:pt idx="0">
                  <c:v>VRF Model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Comparison'!$G$2:$H$2</c:f>
              <c:strCache>
                <c:ptCount val="2"/>
                <c:pt idx="0">
                  <c:v>Cooling Load (Btu/hr)</c:v>
                </c:pt>
                <c:pt idx="1">
                  <c:v>Heating Load (Btu/hr)</c:v>
                </c:pt>
              </c:strCache>
            </c:strRef>
          </c:cat>
          <c:val>
            <c:numRef>
              <c:f>'Calculation Comparison'!$L$32:$M$32</c:f>
              <c:numCache>
                <c:formatCode>General</c:formatCode>
                <c:ptCount val="2"/>
                <c:pt idx="0">
                  <c:v>1971709</c:v>
                </c:pt>
                <c:pt idx="1">
                  <c:v>883731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72196744"/>
        <c:axId val="1723668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'Calculation Comparison'!$B$1</c15:sqref>
                        </c15:formulaRef>
                      </c:ext>
                    </c:extLst>
                    <c:strCache>
                      <c:ptCount val="1"/>
                      <c:pt idx="0">
                        <c:v>Loring: Alternative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'Calculation Comparison'!$G$2:$H$2</c15:sqref>
                        </c15:formulaRef>
                      </c:ext>
                    </c:extLst>
                    <c:strCache>
                      <c:ptCount val="2"/>
                      <c:pt idx="0">
                        <c:v>Cooling Load (Btu/hr)</c:v>
                      </c:pt>
                      <c:pt idx="1">
                        <c:v>Heating Load (Btu/hr)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'Calculation Comparison'!$B$10:$C$10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4821051</c:v>
                      </c:pt>
                      <c:pt idx="1">
                        <c:v>3099393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7219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172366848"/>
        <c:crosses val="autoZero"/>
        <c:auto val="1"/>
        <c:lblAlgn val="ctr"/>
        <c:lblOffset val="100"/>
        <c:noMultiLvlLbl val="0"/>
      </c:catAx>
      <c:valAx>
        <c:axId val="17236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96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Monthly Energy Cost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'Monthly Cost'!$L$34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Cost'!$K$35:$K$46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Cost'!$L$35:$L$46</c:f>
              <c:numCache>
                <c:formatCode>General</c:formatCode>
                <c:ptCount val="12"/>
                <c:pt idx="0">
                  <c:v>8317</c:v>
                </c:pt>
                <c:pt idx="1">
                  <c:v>7028</c:v>
                </c:pt>
                <c:pt idx="2">
                  <c:v>6665</c:v>
                </c:pt>
                <c:pt idx="3">
                  <c:v>6331</c:v>
                </c:pt>
                <c:pt idx="4">
                  <c:v>7959</c:v>
                </c:pt>
                <c:pt idx="5">
                  <c:v>8429</c:v>
                </c:pt>
                <c:pt idx="6">
                  <c:v>9297</c:v>
                </c:pt>
                <c:pt idx="7">
                  <c:v>8671</c:v>
                </c:pt>
                <c:pt idx="8">
                  <c:v>7671</c:v>
                </c:pt>
                <c:pt idx="9">
                  <c:v>6684</c:v>
                </c:pt>
                <c:pt idx="10">
                  <c:v>6847</c:v>
                </c:pt>
                <c:pt idx="11">
                  <c:v>8052</c:v>
                </c:pt>
              </c:numCache>
            </c:numRef>
          </c:val>
        </c:ser>
        <c:ser>
          <c:idx val="1"/>
          <c:order val="1"/>
          <c:tx>
            <c:strRef>
              <c:f>'Monthly Cost'!$M$34</c:f>
              <c:strCache>
                <c:ptCount val="1"/>
                <c:pt idx="0">
                  <c:v>VRF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Cost'!$K$35:$K$46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Cost'!$M$35:$M$46</c:f>
              <c:numCache>
                <c:formatCode>General</c:formatCode>
                <c:ptCount val="12"/>
                <c:pt idx="0">
                  <c:v>6910</c:v>
                </c:pt>
                <c:pt idx="1">
                  <c:v>6111</c:v>
                </c:pt>
                <c:pt idx="2">
                  <c:v>6131</c:v>
                </c:pt>
                <c:pt idx="3">
                  <c:v>6232</c:v>
                </c:pt>
                <c:pt idx="4">
                  <c:v>8278</c:v>
                </c:pt>
                <c:pt idx="5">
                  <c:v>8757</c:v>
                </c:pt>
                <c:pt idx="6">
                  <c:v>9599</c:v>
                </c:pt>
                <c:pt idx="7">
                  <c:v>9053</c:v>
                </c:pt>
                <c:pt idx="8">
                  <c:v>7961</c:v>
                </c:pt>
                <c:pt idx="9">
                  <c:v>6348</c:v>
                </c:pt>
                <c:pt idx="10">
                  <c:v>5873</c:v>
                </c:pt>
                <c:pt idx="11">
                  <c:v>6530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3272600"/>
        <c:axId val="173272984"/>
      </c:barChart>
      <c:catAx>
        <c:axId val="173272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173272984"/>
        <c:crosses val="autoZero"/>
        <c:auto val="1"/>
        <c:lblAlgn val="ctr"/>
        <c:lblOffset val="100"/>
        <c:noMultiLvlLbl val="0"/>
      </c:catAx>
      <c:valAx>
        <c:axId val="17327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 sz="140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Dollars ($)</a:t>
                </a:r>
              </a:p>
            </c:rich>
          </c:tx>
          <c:layout>
            <c:manualLayout>
              <c:xMode val="edge"/>
              <c:yMode val="edge"/>
              <c:x val="1.9005847953216373E-2"/>
              <c:y val="0.33780183727034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2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'Cooling Load'!$P$2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'Cooling Load'!$O$3:$O$4</c:f>
              <c:strCache>
                <c:ptCount val="2"/>
                <c:pt idx="0">
                  <c:v>From Glass</c:v>
                </c:pt>
                <c:pt idx="1">
                  <c:v>From Other</c:v>
                </c:pt>
              </c:strCache>
            </c:strRef>
          </c:cat>
          <c:val>
            <c:numRef>
              <c:f>'Cooling Load'!$P$3:$P$4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Original Façade: Percent of Peak Load from Glass/Skylights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'[Room Sched v2.xlsx]Cooling Load'!$O$50</c:f>
              <c:strCache>
                <c:ptCount val="1"/>
                <c:pt idx="0">
                  <c:v>Original Façade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'[Room Sched v2.xlsx]Cooling Load'!$P$49:$R$49</c:f>
              <c:strCache>
                <c:ptCount val="3"/>
                <c:pt idx="0">
                  <c:v>Skylight Solar Peak (Btu/h)</c:v>
                </c:pt>
                <c:pt idx="1">
                  <c:v>Glass Solar Peak (Btu/hr)</c:v>
                </c:pt>
                <c:pt idx="2">
                  <c:v>Other Peak Loads (Btu/hr)</c:v>
                </c:pt>
              </c:strCache>
            </c:strRef>
          </c:cat>
          <c:val>
            <c:numRef>
              <c:f>'[Room Sched v2.xlsx]Cooling Load'!$P$50:$R$50</c:f>
              <c:numCache>
                <c:formatCode>0.00%</c:formatCode>
                <c:ptCount val="3"/>
                <c:pt idx="0">
                  <c:v>0.31487735612353424</c:v>
                </c:pt>
                <c:pt idx="1">
                  <c:v>0.10316392410075589</c:v>
                </c:pt>
                <c:pt idx="2">
                  <c:v>0.5819587197757099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Façade: Percent of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Peak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Load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Glass/Skylights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'[Room Sched v2.xlsx]Cooling Load'!$O$51</c:f>
              <c:strCache>
                <c:ptCount val="1"/>
                <c:pt idx="0">
                  <c:v>New Façade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'[Room Sched v2.xlsx]Cooling Load'!$P$49:$R$49</c:f>
              <c:strCache>
                <c:ptCount val="3"/>
                <c:pt idx="0">
                  <c:v>Skylight Solar Peak (Btu/h)</c:v>
                </c:pt>
                <c:pt idx="1">
                  <c:v>Glass Solar Peak (Btu/hr)</c:v>
                </c:pt>
                <c:pt idx="2">
                  <c:v>Other Peak Loads (Btu/hr)</c:v>
                </c:pt>
              </c:strCache>
            </c:strRef>
          </c:cat>
          <c:val>
            <c:numRef>
              <c:f>'[Room Sched v2.xlsx]Cooling Load'!$P$51:$R$51</c:f>
              <c:numCache>
                <c:formatCode>0.00%</c:formatCode>
                <c:ptCount val="3"/>
                <c:pt idx="0">
                  <c:v>3.4571119839459374E-2</c:v>
                </c:pt>
                <c:pt idx="1">
                  <c:v>3.4698042982350824E-2</c:v>
                </c:pt>
                <c:pt idx="2">
                  <c:v>0.93073083717818983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 Cooling Load Comparison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128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'Cooling Load'!$A$76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'Cooling Load'!$D$75</c:f>
              <c:strCache>
                <c:ptCount val="1"/>
                <c:pt idx="0">
                  <c:v>Total Cooling Load Peak (Btu/h)</c:v>
                </c:pt>
              </c:strCache>
            </c:strRef>
          </c:cat>
          <c:val>
            <c:numRef>
              <c:f>'Cooling Load'!$D$76</c:f>
              <c:numCache>
                <c:formatCode>General</c:formatCode>
                <c:ptCount val="1"/>
                <c:pt idx="0">
                  <c:v>2702214</c:v>
                </c:pt>
              </c:numCache>
            </c:numRef>
          </c:val>
          <c:extLst/>
        </c:ser>
        <c:ser>
          <c:idx val="1"/>
          <c:order val="1"/>
          <c:tx>
            <c:strRef>
              <c:f>'Cooling Load'!$A$77</c:f>
              <c:strCache>
                <c:ptCount val="1"/>
                <c:pt idx="0">
                  <c:v>VAV w/ New Façade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'Cooling Load'!$D$75</c:f>
              <c:strCache>
                <c:ptCount val="1"/>
                <c:pt idx="0">
                  <c:v>Total Cooling Load Peak (Btu/h)</c:v>
                </c:pt>
              </c:strCache>
            </c:strRef>
          </c:cat>
          <c:val>
            <c:numRef>
              <c:f>'Cooling Load'!$D$77</c:f>
              <c:numCache>
                <c:formatCode>General</c:formatCode>
                <c:ptCount val="1"/>
                <c:pt idx="0">
                  <c:v>2040605</c:v>
                </c:pt>
              </c:numCache>
            </c:numRef>
          </c:val>
          <c:extLst/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336824144"/>
        <c:axId val="336825320"/>
      </c:barChart>
      <c:catAx>
        <c:axId val="3368241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 algn="ctr" rtl="0">
              <a:defRPr lang="en-US" sz="1197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336825320"/>
        <c:crosses val="autoZero"/>
        <c:auto val="1"/>
        <c:lblAlgn val="ctr"/>
        <c:lblOffset val="100"/>
        <c:noMultiLvlLbl val="1"/>
      </c:catAx>
      <c:valAx>
        <c:axId val="336825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336824144"/>
        <c:crosses val="max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Monthly Utility Cost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'Monthly Cost'!$H$18</c:f>
              <c:strCache>
                <c:ptCount val="1"/>
                <c:pt idx="0">
                  <c:v>VAV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1"/>
          <c:cat>
            <c:strRef>
              <c:f>'Monthly Cost'!$G$19:$G$30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Cost'!$H$19:$H$30</c:f>
              <c:numCache>
                <c:formatCode>General</c:formatCode>
                <c:ptCount val="12"/>
                <c:pt idx="0">
                  <c:v>8317</c:v>
                </c:pt>
                <c:pt idx="1">
                  <c:v>7028</c:v>
                </c:pt>
                <c:pt idx="2">
                  <c:v>6665</c:v>
                </c:pt>
                <c:pt idx="3">
                  <c:v>6331</c:v>
                </c:pt>
                <c:pt idx="4">
                  <c:v>7959</c:v>
                </c:pt>
                <c:pt idx="5">
                  <c:v>8429</c:v>
                </c:pt>
                <c:pt idx="6">
                  <c:v>9297</c:v>
                </c:pt>
                <c:pt idx="7">
                  <c:v>8671</c:v>
                </c:pt>
                <c:pt idx="8">
                  <c:v>7671</c:v>
                </c:pt>
                <c:pt idx="9">
                  <c:v>6684</c:v>
                </c:pt>
                <c:pt idx="10">
                  <c:v>6847</c:v>
                </c:pt>
                <c:pt idx="11">
                  <c:v>8052</c:v>
                </c:pt>
              </c:numCache>
            </c:numRef>
          </c:val>
          <c:extLst/>
        </c:ser>
        <c:ser>
          <c:idx val="1"/>
          <c:order val="1"/>
          <c:tx>
            <c:strRef>
              <c:f>'Monthly Cost'!$I$18</c:f>
              <c:strCache>
                <c:ptCount val="1"/>
                <c:pt idx="0">
                  <c:v>VAV w/ New Façade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1"/>
          <c:cat>
            <c:strRef>
              <c:f>'Monthly Cost'!$G$19:$G$30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Cost'!$I$19:$I$30</c:f>
              <c:numCache>
                <c:formatCode>General</c:formatCode>
                <c:ptCount val="12"/>
                <c:pt idx="0">
                  <c:v>8671</c:v>
                </c:pt>
                <c:pt idx="1">
                  <c:v>7563</c:v>
                </c:pt>
                <c:pt idx="2">
                  <c:v>6843</c:v>
                </c:pt>
                <c:pt idx="3">
                  <c:v>6259</c:v>
                </c:pt>
                <c:pt idx="4">
                  <c:v>7193</c:v>
                </c:pt>
                <c:pt idx="5">
                  <c:v>7536</c:v>
                </c:pt>
                <c:pt idx="6">
                  <c:v>8332</c:v>
                </c:pt>
                <c:pt idx="7">
                  <c:v>7849</c:v>
                </c:pt>
                <c:pt idx="8">
                  <c:v>7056</c:v>
                </c:pt>
                <c:pt idx="9">
                  <c:v>6452</c:v>
                </c:pt>
                <c:pt idx="10">
                  <c:v>6603</c:v>
                </c:pt>
                <c:pt idx="11">
                  <c:v>8104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6826888"/>
        <c:axId val="336828456"/>
      </c:barChart>
      <c:catAx>
        <c:axId val="33682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336828456"/>
        <c:crosses val="autoZero"/>
        <c:auto val="1"/>
        <c:lblAlgn val="ctr"/>
        <c:lblOffset val="100"/>
        <c:noMultiLvlLbl val="1"/>
      </c:catAx>
      <c:valAx>
        <c:axId val="33682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Dollars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268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RT for Hall of Remembrance 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'Hall of Remembrance-Proposed'!$T$11</c:f>
              <c:strCache>
                <c:ptCount val="1"/>
                <c:pt idx="0">
                  <c:v>Reverberation Time (s)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'Hall of Remembrance-Proposed'!$U$10:$Z$10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'Hall of Remembrance-Proposed'!$U$11:$Z$11</c:f>
              <c:numCache>
                <c:formatCode>General</c:formatCode>
                <c:ptCount val="6"/>
                <c:pt idx="0">
                  <c:v>0.48</c:v>
                </c:pt>
                <c:pt idx="1">
                  <c:v>0.39</c:v>
                </c:pt>
                <c:pt idx="2">
                  <c:v>0.4</c:v>
                </c:pt>
                <c:pt idx="3">
                  <c:v>0.3</c:v>
                </c:pt>
                <c:pt idx="4">
                  <c:v>0.26</c:v>
                </c:pt>
                <c:pt idx="5">
                  <c:v>0.24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21240"/>
        <c:axId val="174821624"/>
      </c:lineChart>
      <c:catAx>
        <c:axId val="17482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Frequency (Hz)</a:t>
                </a:r>
              </a:p>
            </c:rich>
          </c:tx>
          <c:layout>
            <c:manualLayout>
              <c:xMode val="edge"/>
              <c:yMode val="edge"/>
              <c:x val="0.46343625449596576"/>
              <c:y val="0.89371527777777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174821624"/>
        <c:crosses val="autoZero"/>
        <c:auto val="1"/>
        <c:lblAlgn val="ctr"/>
        <c:lblOffset val="100"/>
        <c:noMultiLvlLbl val="0"/>
      </c:catAx>
      <c:valAx>
        <c:axId val="174821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RT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1898-E2B1-4E5F-916C-E5B71EF3C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998C-9679-4ACA-8998-33B37A6E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0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morning, everyone. My name is Anya Godigamuwe and today I will be presenting my thesis of the National Law Enforcement Museum in Washington, DC.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4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6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– preview the different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 Project Information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6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7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998C-9679-4ACA-8998-33B37A6EBD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22363"/>
            <a:ext cx="2057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02038"/>
            <a:ext cx="2057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365125"/>
            <a:ext cx="59150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365125"/>
            <a:ext cx="174021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1709739"/>
            <a:ext cx="23660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4589464"/>
            <a:ext cx="23660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1825625"/>
            <a:ext cx="11658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1825625"/>
            <a:ext cx="11658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65126"/>
            <a:ext cx="236601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1681163"/>
            <a:ext cx="116050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2505075"/>
            <a:ext cx="1160502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1681163"/>
            <a:ext cx="116621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2505075"/>
            <a:ext cx="116621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987426"/>
            <a:ext cx="138874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987426"/>
            <a:ext cx="138874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1825625"/>
            <a:ext cx="23660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6356351"/>
            <a:ext cx="92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9303" y="2724735"/>
            <a:ext cx="616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Officers Memorial Fund</a:t>
            </a:r>
            <a:endParaRPr lang="en-US" sz="32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2414147"/>
            <a:ext cx="1698395" cy="1698395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150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0" y="1143000"/>
            <a:ext cx="7315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14400" y="6093741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Anya Godigamuwe | AE Senior Thesis | Mechanical | April 2015</a:t>
            </a:r>
            <a:endParaRPr lang="en-US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600"/>
            <a:ext cx="7848600" cy="1846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22" y="959671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944600" y="6366371"/>
            <a:ext cx="3886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Davis Buckley Architects &amp; Planners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61670" y="-5803345"/>
            <a:ext cx="510539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Building: 54000 GSF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entry pavilions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Spaces Underground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Center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Café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Gift Shop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Offices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Exhibit Spaces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Theater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 of Remembrance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Building: 54000 GSF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entry pavilions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Spaces Underground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Center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Café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Gift Shop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Offices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Exhibit Spaces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Theater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 of Remembrance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6211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959671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944600" y="6366371"/>
            <a:ext cx="3886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Davis Buckley Architects &amp; Planners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Building: 54000 GSF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entry pavilions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Spaces Underground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Center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Café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Gift Shop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Offices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Exhibit Spaces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Theater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 of Remembrance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0280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65664"/>
            <a:ext cx="9144000" cy="432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944600" y="6366371"/>
            <a:ext cx="3886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Courtesy of NLEOMF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Building: 54000 GSF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entry pavilions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Spaces Underground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Center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Café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Gift Shop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Offices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Exhibit Spaces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Theater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 of Remembrance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690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83055"/>
            <a:ext cx="9144000" cy="369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3944600" y="6366371"/>
            <a:ext cx="3886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Courtesy of NLEOMF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Building: 54000 GSF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entry pavilions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Spaces Underground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Center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Café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Gift Shop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Offices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Exhibit Spaces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Theater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 of Remembrance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0627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255183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 One: Mechanical System Redesign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2151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0" y="952500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Design Goals</a:t>
            </a:r>
          </a:p>
          <a:p>
            <a:r>
              <a:rPr lang="en-US" sz="3500" dirty="0" smtClean="0"/>
              <a:t>Energy Efficiency</a:t>
            </a:r>
          </a:p>
          <a:p>
            <a:r>
              <a:rPr lang="en-US" sz="3500" dirty="0" smtClean="0"/>
              <a:t>Minimum Noise</a:t>
            </a:r>
          </a:p>
          <a:p>
            <a:r>
              <a:rPr lang="en-US" sz="3500" dirty="0" smtClean="0"/>
              <a:t>LEED Silver Status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055811" y="914400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Challenges</a:t>
            </a:r>
          </a:p>
          <a:p>
            <a:r>
              <a:rPr lang="en-US" sz="3500" dirty="0" smtClean="0"/>
              <a:t>Humid Summer</a:t>
            </a:r>
          </a:p>
          <a:p>
            <a:r>
              <a:rPr lang="en-US" sz="3500" dirty="0" smtClean="0"/>
              <a:t>Unobtrusive Design</a:t>
            </a:r>
          </a:p>
          <a:p>
            <a:endParaRPr lang="en-US" sz="35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1366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2800" y="7241580"/>
            <a:ext cx="51053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Penthouse East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(1) Air Handling Unit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East Entry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(2) Cooling Towers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Chillers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/>
          <a:stretch/>
        </p:blipFill>
        <p:spPr>
          <a:xfrm>
            <a:off x="9829800" y="893057"/>
            <a:ext cx="7772400" cy="55813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639800" y="1905000"/>
            <a:ext cx="2895600" cy="3505200"/>
          </a:xfrm>
          <a:prstGeom prst="rect">
            <a:avLst/>
          </a:prstGeom>
          <a:solidFill>
            <a:srgbClr val="F19D19">
              <a:alpha val="25098"/>
            </a:srgb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Penthouse East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Air Handling Unit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East 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Entry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2) Cooling Towers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Chillers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5028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49406" y="7404875"/>
            <a:ext cx="53732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Penthouse West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(1) Air Handling Unit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 Entry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9829800" y="893057"/>
            <a:ext cx="7772400" cy="54180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96600" y="1849491"/>
            <a:ext cx="2895600" cy="3505200"/>
          </a:xfrm>
          <a:prstGeom prst="rect">
            <a:avLst/>
          </a:prstGeom>
          <a:solidFill>
            <a:schemeClr val="accent6">
              <a:alpha val="25098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Penthouse West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(1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Air Handling Unit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West 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615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34188"/>
            <a:ext cx="9144000" cy="37896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306799" y="1951963"/>
            <a:ext cx="1123371" cy="1324637"/>
          </a:xfrm>
          <a:prstGeom prst="rect">
            <a:avLst/>
          </a:prstGeom>
          <a:solidFill>
            <a:srgbClr val="F19D19">
              <a:alpha val="25098"/>
            </a:srgb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585450" y="2025650"/>
            <a:ext cx="771525" cy="977900"/>
          </a:xfrm>
          <a:custGeom>
            <a:avLst/>
            <a:gdLst>
              <a:gd name="connsiteX0" fmla="*/ 0 w 771525"/>
              <a:gd name="connsiteY0" fmla="*/ 0 h 977900"/>
              <a:gd name="connsiteX1" fmla="*/ 771525 w 771525"/>
              <a:gd name="connsiteY1" fmla="*/ 0 h 977900"/>
              <a:gd name="connsiteX2" fmla="*/ 771525 w 771525"/>
              <a:gd name="connsiteY2" fmla="*/ 977900 h 977900"/>
              <a:gd name="connsiteX3" fmla="*/ 282575 w 771525"/>
              <a:gd name="connsiteY3" fmla="*/ 977900 h 977900"/>
              <a:gd name="connsiteX4" fmla="*/ 282575 w 771525"/>
              <a:gd name="connsiteY4" fmla="*/ 879475 h 977900"/>
              <a:gd name="connsiteX5" fmla="*/ 9525 w 771525"/>
              <a:gd name="connsiteY5" fmla="*/ 879475 h 977900"/>
              <a:gd name="connsiteX6" fmla="*/ 0 w 771525"/>
              <a:gd name="connsiteY6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25" h="977900">
                <a:moveTo>
                  <a:pt x="0" y="0"/>
                </a:moveTo>
                <a:lnTo>
                  <a:pt x="771525" y="0"/>
                </a:lnTo>
                <a:lnTo>
                  <a:pt x="771525" y="977900"/>
                </a:lnTo>
                <a:lnTo>
                  <a:pt x="282575" y="977900"/>
                </a:lnTo>
                <a:lnTo>
                  <a:pt x="282575" y="879475"/>
                </a:lnTo>
                <a:lnTo>
                  <a:pt x="9525" y="879475"/>
                </a:lnTo>
                <a:lnTo>
                  <a:pt x="0" y="0"/>
                </a:lnTo>
                <a:close/>
              </a:path>
            </a:pathLst>
          </a:custGeom>
          <a:solidFill>
            <a:srgbClr val="F19D19">
              <a:alpha val="25098"/>
            </a:srgb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Rounded Rectangle 21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Mech. Rm. Ticket Level East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2) Air Handling Units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Exhibits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Theater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Rm. Ticket Level West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Air Handling Unit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Exhibits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Fan Coil Units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0594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2"/>
          <a:stretch/>
        </p:blipFill>
        <p:spPr>
          <a:xfrm>
            <a:off x="9829800" y="925569"/>
            <a:ext cx="7772400" cy="500686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12138660" y="2910840"/>
            <a:ext cx="2537460" cy="2766060"/>
          </a:xfrm>
          <a:custGeom>
            <a:avLst/>
            <a:gdLst>
              <a:gd name="connsiteX0" fmla="*/ 0 w 2537460"/>
              <a:gd name="connsiteY0" fmla="*/ 0 h 2766060"/>
              <a:gd name="connsiteX1" fmla="*/ 0 w 2537460"/>
              <a:gd name="connsiteY1" fmla="*/ 2766060 h 2766060"/>
              <a:gd name="connsiteX2" fmla="*/ 1562100 w 2537460"/>
              <a:gd name="connsiteY2" fmla="*/ 2766060 h 2766060"/>
              <a:gd name="connsiteX3" fmla="*/ 1562100 w 2537460"/>
              <a:gd name="connsiteY3" fmla="*/ 1684020 h 2766060"/>
              <a:gd name="connsiteX4" fmla="*/ 1897380 w 2537460"/>
              <a:gd name="connsiteY4" fmla="*/ 1684020 h 2766060"/>
              <a:gd name="connsiteX5" fmla="*/ 1897380 w 2537460"/>
              <a:gd name="connsiteY5" fmla="*/ 1584960 h 2766060"/>
              <a:gd name="connsiteX6" fmla="*/ 2537460 w 2537460"/>
              <a:gd name="connsiteY6" fmla="*/ 1584960 h 2766060"/>
              <a:gd name="connsiteX7" fmla="*/ 2537460 w 2537460"/>
              <a:gd name="connsiteY7" fmla="*/ 990600 h 2766060"/>
              <a:gd name="connsiteX8" fmla="*/ 2171700 w 2537460"/>
              <a:gd name="connsiteY8" fmla="*/ 990600 h 2766060"/>
              <a:gd name="connsiteX9" fmla="*/ 2171700 w 2537460"/>
              <a:gd name="connsiteY9" fmla="*/ 38100 h 2766060"/>
              <a:gd name="connsiteX10" fmla="*/ 0 w 2537460"/>
              <a:gd name="connsiteY10" fmla="*/ 0 h 276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460" h="2766060">
                <a:moveTo>
                  <a:pt x="0" y="0"/>
                </a:moveTo>
                <a:lnTo>
                  <a:pt x="0" y="2766060"/>
                </a:lnTo>
                <a:lnTo>
                  <a:pt x="1562100" y="2766060"/>
                </a:lnTo>
                <a:lnTo>
                  <a:pt x="1562100" y="1684020"/>
                </a:lnTo>
                <a:lnTo>
                  <a:pt x="1897380" y="1684020"/>
                </a:lnTo>
                <a:lnTo>
                  <a:pt x="1897380" y="1584960"/>
                </a:lnTo>
                <a:lnTo>
                  <a:pt x="2537460" y="1584960"/>
                </a:lnTo>
                <a:lnTo>
                  <a:pt x="2537460" y="990600"/>
                </a:lnTo>
                <a:lnTo>
                  <a:pt x="2171700" y="990600"/>
                </a:lnTo>
                <a:lnTo>
                  <a:pt x="21717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19D19">
              <a:alpha val="25098"/>
            </a:srgb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Rounded Rectangle 21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Plant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Air Handling Unit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Pepco/Switchgear Rm.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Chiller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Heat Exchanger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4) Pumps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Expansion Tank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(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1) CHW Buffer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Tank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16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150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0" y="1143000"/>
            <a:ext cx="7315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82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0" y="1343616"/>
            <a:ext cx="9144000" cy="41696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869904"/>
            <a:ext cx="8686799" cy="3118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277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58508"/>
              </p:ext>
            </p:extLst>
          </p:nvPr>
        </p:nvGraphicFramePr>
        <p:xfrm>
          <a:off x="18821400" y="1945228"/>
          <a:ext cx="4953000" cy="29675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13000"/>
                <a:gridCol w="1371600"/>
                <a:gridCol w="1168400"/>
              </a:tblGrid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Energy Costs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KWH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KBTU/YR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142345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485825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Cooling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186857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637742</a:t>
                      </a:r>
                    </a:p>
                  </a:txBody>
                  <a:tcPr marL="68580" marR="68580" marT="0" marB="0" anchor="ctr"/>
                </a:tc>
              </a:tr>
              <a:tr h="823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Auxiliary Mechanical Equipment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3954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13496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Lighting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280914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958760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Receptacle Load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559656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1910107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78631747"/>
              </p:ext>
            </p:extLst>
          </p:nvPr>
        </p:nvGraphicFramePr>
        <p:xfrm>
          <a:off x="9372600" y="9144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24042259" y="1943978"/>
            <a:ext cx="33897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Equipment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953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44000" y="255183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Redesign – </a:t>
            </a:r>
            <a:b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VRF System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0247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144000" y="952500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Reasoning</a:t>
            </a:r>
          </a:p>
          <a:p>
            <a:r>
              <a:rPr lang="en-US" sz="2800" dirty="0" smtClean="0"/>
              <a:t>Less Energy</a:t>
            </a:r>
          </a:p>
          <a:p>
            <a:r>
              <a:rPr lang="en-US" sz="2800" dirty="0" smtClean="0"/>
              <a:t>Lower Noise</a:t>
            </a:r>
          </a:p>
          <a:p>
            <a:r>
              <a:rPr lang="en-US" sz="2800" dirty="0" smtClean="0"/>
              <a:t>Long Term Cost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55811" y="914400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Model</a:t>
            </a:r>
          </a:p>
          <a:p>
            <a:r>
              <a:rPr lang="en-US" sz="2800" dirty="0" smtClean="0"/>
              <a:t>Trace 700</a:t>
            </a:r>
          </a:p>
          <a:p>
            <a:r>
              <a:rPr lang="en-US" sz="2800" dirty="0" smtClean="0"/>
              <a:t>Zoning by Use</a:t>
            </a:r>
          </a:p>
          <a:p>
            <a:r>
              <a:rPr lang="en-US" sz="2800" dirty="0" smtClean="0"/>
              <a:t>DOAS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745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144000" y="1343616"/>
            <a:ext cx="9144000" cy="41696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1447885"/>
            <a:ext cx="8676167" cy="3962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424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53511469"/>
              </p:ext>
            </p:extLst>
          </p:nvPr>
        </p:nvGraphicFramePr>
        <p:xfrm>
          <a:off x="9372600" y="1600200"/>
          <a:ext cx="8686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669001" y="8077200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Summary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VRF –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164 Cooling tons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27% less than VAV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VRF –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884 MBH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22% less than VAV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2489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412130720"/>
              </p:ext>
            </p:extLst>
          </p:nvPr>
        </p:nvGraphicFramePr>
        <p:xfrm>
          <a:off x="9372600" y="1600200"/>
          <a:ext cx="8686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Rounded Rectangle 21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Use</a:t>
            </a:r>
          </a:p>
          <a:p>
            <a:pPr marL="469900" indent="-469900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VRF uses less energy in winter</a:t>
            </a:r>
          </a:p>
          <a:p>
            <a:pPr marL="469900" indent="-469900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Both system’s energy use is similar</a:t>
            </a:r>
          </a:p>
          <a:p>
            <a:pPr marL="469900" indent="-469900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Cannot choose one over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660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76318"/>
              </p:ext>
            </p:extLst>
          </p:nvPr>
        </p:nvGraphicFramePr>
        <p:xfrm>
          <a:off x="10744200" y="1828800"/>
          <a:ext cx="5943600" cy="3200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13104"/>
                <a:gridCol w="1630496"/>
              </a:tblGrid>
              <a:tr h="3200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Life Cycle Cost Estimate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Delta First 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$  40,555.00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Net change in annual operating 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$    4,168.00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Simple Payback Period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9.73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Length of life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 years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Discount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Savings over life (20yrs @ 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$  62,009.29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Benefit to Cost Ratio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1.53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 BCR Cost effective?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YES</a:t>
                      </a:r>
                      <a:endParaRPr lang="en-US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Internal Rate of Return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8.13%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Length of Life – Mitsubishi</a:t>
            </a:r>
          </a:p>
          <a:p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3% expected discount rate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8.13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IRR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634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62868"/>
              </p:ext>
            </p:extLst>
          </p:nvPr>
        </p:nvGraphicFramePr>
        <p:xfrm>
          <a:off x="10744201" y="1828800"/>
          <a:ext cx="5943599" cy="3200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44400"/>
                <a:gridCol w="1143498"/>
                <a:gridCol w="1143498"/>
                <a:gridCol w="1612203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Alternative 1 &amp; 2 Comparison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just"/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VAV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VRF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%Difference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CFM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109761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106867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2.64%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KW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1181926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1108271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6.23%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CO2 (lbm/yr)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3265014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3090651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5.34%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SO2 (gm/yr)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11672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11049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5.34%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NOX (gm/yr)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4982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4716</a:t>
                      </a:r>
                      <a:endParaRPr lang="en-US" sz="18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5.34%</a:t>
                      </a:r>
                      <a:endParaRPr lang="en-US" sz="18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Rounded Rectangle 21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Similar 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operation to VAV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energy, 6%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 payback period</a:t>
            </a:r>
          </a:p>
          <a:p>
            <a:pPr marL="469900" indent="-469900"/>
            <a:r>
              <a:rPr lang="en-US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Potential 5% reduction in CO2 </a:t>
            </a:r>
            <a:r>
              <a:rPr lang="en-US" sz="28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emissions</a:t>
            </a:r>
            <a:endParaRPr lang="en-US" sz="2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326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Mechanical System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5"/>
          <a:stretch/>
        </p:blipFill>
        <p:spPr>
          <a:xfrm>
            <a:off x="19050000" y="-6322171"/>
            <a:ext cx="7772400" cy="541806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144000" y="952500"/>
            <a:ext cx="55626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Conclusion</a:t>
            </a:r>
            <a:r>
              <a:rPr lang="en-US" sz="3500" b="1" dirty="0"/>
              <a:t>: </a:t>
            </a:r>
          </a:p>
          <a:p>
            <a:r>
              <a:rPr lang="en-US" sz="3500" dirty="0"/>
              <a:t>VRF is not a good option</a:t>
            </a:r>
          </a:p>
          <a:p>
            <a:r>
              <a:rPr lang="en-US" sz="3500" dirty="0"/>
              <a:t>Cost</a:t>
            </a:r>
          </a:p>
          <a:p>
            <a:r>
              <a:rPr lang="en-US" sz="3500" dirty="0"/>
              <a:t>Energy Use</a:t>
            </a:r>
          </a:p>
          <a:p>
            <a:r>
              <a:rPr lang="en-US" sz="3500" dirty="0" smtClean="0"/>
              <a:t>Emissions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23698200" y="1266870"/>
            <a:ext cx="37338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Reasoning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Schematic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Heating &amp; Cooling Loads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Annual Energy </a:t>
            </a:r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Comparison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017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150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642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255183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 Two: Pavilion Façade Redesign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2613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Design Goals</a:t>
            </a:r>
          </a:p>
          <a:p>
            <a:r>
              <a:rPr lang="en-US" sz="3500" dirty="0" smtClean="0"/>
              <a:t>Minimize Solar Heat Gain</a:t>
            </a:r>
          </a:p>
          <a:p>
            <a:r>
              <a:rPr lang="en-US" sz="3500" dirty="0" smtClean="0"/>
              <a:t>Minimize Cooling Load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775059" y="-5724934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Challenges</a:t>
            </a:r>
          </a:p>
          <a:p>
            <a:r>
              <a:rPr lang="en-US" sz="3500" dirty="0" smtClean="0"/>
              <a:t>Humid Summer</a:t>
            </a:r>
          </a:p>
          <a:p>
            <a:r>
              <a:rPr lang="en-US" sz="3500" dirty="0" smtClean="0"/>
              <a:t>Unobtrusive Design</a:t>
            </a:r>
          </a:p>
          <a:p>
            <a:endParaRPr lang="en-US" sz="3500" dirty="0" smtClean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31855778"/>
              </p:ext>
            </p:extLst>
          </p:nvPr>
        </p:nvGraphicFramePr>
        <p:xfrm>
          <a:off x="9372600" y="9525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251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Challenges</a:t>
            </a:r>
          </a:p>
          <a:p>
            <a:r>
              <a:rPr lang="en-US" sz="3500" dirty="0" smtClean="0"/>
              <a:t>Maintain Aesthetic</a:t>
            </a:r>
          </a:p>
          <a:p>
            <a:endParaRPr lang="en-US" sz="3500" dirty="0"/>
          </a:p>
          <a:p>
            <a:r>
              <a:rPr lang="en-US" sz="2000" i="1" dirty="0" smtClean="0"/>
              <a:t>“minimize intrusion to surrounding square…strong and elegant…respectfully respond to the heavier mass…”</a:t>
            </a:r>
          </a:p>
          <a:p>
            <a:r>
              <a:rPr lang="en-US" sz="2000" i="1" dirty="0" smtClean="0"/>
              <a:t>- DBA Website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775059" y="-5724934"/>
            <a:ext cx="42672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Challenges</a:t>
            </a:r>
          </a:p>
          <a:p>
            <a:r>
              <a:rPr lang="en-US" sz="3500" dirty="0" smtClean="0"/>
              <a:t>Humid Summer</a:t>
            </a:r>
          </a:p>
          <a:p>
            <a:r>
              <a:rPr lang="en-US" sz="3500" dirty="0" smtClean="0"/>
              <a:t>Unobtrusive Design</a:t>
            </a:r>
          </a:p>
          <a:p>
            <a:endParaRPr lang="en-US" sz="35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806450"/>
            <a:ext cx="9144000" cy="571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44600" y="6366371"/>
            <a:ext cx="3886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Davis Buckley Architects &amp; Planners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7689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Proposal</a:t>
            </a:r>
          </a:p>
          <a:p>
            <a:r>
              <a:rPr lang="en-US" sz="3500" dirty="0" smtClean="0"/>
              <a:t>Replace roof</a:t>
            </a:r>
          </a:p>
          <a:p>
            <a:r>
              <a:rPr lang="en-US" sz="3500" dirty="0" smtClean="0"/>
              <a:t>Utilize better curtain wall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610" t="18601"/>
          <a:stretch/>
        </p:blipFill>
        <p:spPr>
          <a:xfrm>
            <a:off x="9232107" y="1676399"/>
            <a:ext cx="8967787" cy="45434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525000" y="1895475"/>
            <a:ext cx="8610600" cy="3800475"/>
            <a:chOff x="9525000" y="1895475"/>
            <a:chExt cx="8610600" cy="3800475"/>
          </a:xfrm>
        </p:grpSpPr>
        <p:sp>
          <p:nvSpPr>
            <p:cNvPr id="10" name="Freeform 9"/>
            <p:cNvSpPr/>
            <p:nvPr/>
          </p:nvSpPr>
          <p:spPr>
            <a:xfrm>
              <a:off x="10629900" y="1895475"/>
              <a:ext cx="6324600" cy="1466850"/>
            </a:xfrm>
            <a:custGeom>
              <a:avLst/>
              <a:gdLst>
                <a:gd name="connsiteX0" fmla="*/ 0 w 6324600"/>
                <a:gd name="connsiteY0" fmla="*/ 1457325 h 1466850"/>
                <a:gd name="connsiteX1" fmla="*/ 0 w 6324600"/>
                <a:gd name="connsiteY1" fmla="*/ 857250 h 1466850"/>
                <a:gd name="connsiteX2" fmla="*/ 247650 w 6324600"/>
                <a:gd name="connsiteY2" fmla="*/ 723900 h 1466850"/>
                <a:gd name="connsiteX3" fmla="*/ 466725 w 6324600"/>
                <a:gd name="connsiteY3" fmla="*/ 609600 h 1466850"/>
                <a:gd name="connsiteX4" fmla="*/ 762000 w 6324600"/>
                <a:gd name="connsiteY4" fmla="*/ 485775 h 1466850"/>
                <a:gd name="connsiteX5" fmla="*/ 1171575 w 6324600"/>
                <a:gd name="connsiteY5" fmla="*/ 323850 h 1466850"/>
                <a:gd name="connsiteX6" fmla="*/ 1514475 w 6324600"/>
                <a:gd name="connsiteY6" fmla="*/ 219075 h 1466850"/>
                <a:gd name="connsiteX7" fmla="*/ 1809750 w 6324600"/>
                <a:gd name="connsiteY7" fmla="*/ 152400 h 1466850"/>
                <a:gd name="connsiteX8" fmla="*/ 2114550 w 6324600"/>
                <a:gd name="connsiteY8" fmla="*/ 95250 h 1466850"/>
                <a:gd name="connsiteX9" fmla="*/ 2390775 w 6324600"/>
                <a:gd name="connsiteY9" fmla="*/ 47625 h 1466850"/>
                <a:gd name="connsiteX10" fmla="*/ 2781300 w 6324600"/>
                <a:gd name="connsiteY10" fmla="*/ 28575 h 1466850"/>
                <a:gd name="connsiteX11" fmla="*/ 3181350 w 6324600"/>
                <a:gd name="connsiteY11" fmla="*/ 0 h 1466850"/>
                <a:gd name="connsiteX12" fmla="*/ 3552825 w 6324600"/>
                <a:gd name="connsiteY12" fmla="*/ 19050 h 1466850"/>
                <a:gd name="connsiteX13" fmla="*/ 3733800 w 6324600"/>
                <a:gd name="connsiteY13" fmla="*/ 28575 h 1466850"/>
                <a:gd name="connsiteX14" fmla="*/ 3971925 w 6324600"/>
                <a:gd name="connsiteY14" fmla="*/ 57150 h 1466850"/>
                <a:gd name="connsiteX15" fmla="*/ 4305300 w 6324600"/>
                <a:gd name="connsiteY15" fmla="*/ 114300 h 1466850"/>
                <a:gd name="connsiteX16" fmla="*/ 4676775 w 6324600"/>
                <a:gd name="connsiteY16" fmla="*/ 180975 h 1466850"/>
                <a:gd name="connsiteX17" fmla="*/ 5105400 w 6324600"/>
                <a:gd name="connsiteY17" fmla="*/ 285750 h 1466850"/>
                <a:gd name="connsiteX18" fmla="*/ 5553075 w 6324600"/>
                <a:gd name="connsiteY18" fmla="*/ 466725 h 1466850"/>
                <a:gd name="connsiteX19" fmla="*/ 5895975 w 6324600"/>
                <a:gd name="connsiteY19" fmla="*/ 619125 h 1466850"/>
                <a:gd name="connsiteX20" fmla="*/ 6096000 w 6324600"/>
                <a:gd name="connsiteY20" fmla="*/ 733425 h 1466850"/>
                <a:gd name="connsiteX21" fmla="*/ 6229350 w 6324600"/>
                <a:gd name="connsiteY21" fmla="*/ 819150 h 1466850"/>
                <a:gd name="connsiteX22" fmla="*/ 6324600 w 6324600"/>
                <a:gd name="connsiteY22" fmla="*/ 866775 h 1466850"/>
                <a:gd name="connsiteX23" fmla="*/ 6324600 w 6324600"/>
                <a:gd name="connsiteY23" fmla="*/ 1466850 h 1466850"/>
                <a:gd name="connsiteX24" fmla="*/ 0 w 6324600"/>
                <a:gd name="connsiteY24" fmla="*/ 1457325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24600" h="1466850">
                  <a:moveTo>
                    <a:pt x="0" y="1457325"/>
                  </a:moveTo>
                  <a:lnTo>
                    <a:pt x="0" y="857250"/>
                  </a:lnTo>
                  <a:lnTo>
                    <a:pt x="247650" y="723900"/>
                  </a:lnTo>
                  <a:lnTo>
                    <a:pt x="466725" y="609600"/>
                  </a:lnTo>
                  <a:lnTo>
                    <a:pt x="762000" y="485775"/>
                  </a:lnTo>
                  <a:lnTo>
                    <a:pt x="1171575" y="323850"/>
                  </a:lnTo>
                  <a:lnTo>
                    <a:pt x="1514475" y="219075"/>
                  </a:lnTo>
                  <a:lnTo>
                    <a:pt x="1809750" y="152400"/>
                  </a:lnTo>
                  <a:lnTo>
                    <a:pt x="2114550" y="95250"/>
                  </a:lnTo>
                  <a:lnTo>
                    <a:pt x="2390775" y="47625"/>
                  </a:lnTo>
                  <a:lnTo>
                    <a:pt x="2781300" y="28575"/>
                  </a:lnTo>
                  <a:lnTo>
                    <a:pt x="3181350" y="0"/>
                  </a:lnTo>
                  <a:lnTo>
                    <a:pt x="3552825" y="19050"/>
                  </a:lnTo>
                  <a:lnTo>
                    <a:pt x="3733800" y="28575"/>
                  </a:lnTo>
                  <a:lnTo>
                    <a:pt x="3971925" y="57150"/>
                  </a:lnTo>
                  <a:lnTo>
                    <a:pt x="4305300" y="114300"/>
                  </a:lnTo>
                  <a:lnTo>
                    <a:pt x="4676775" y="180975"/>
                  </a:lnTo>
                  <a:lnTo>
                    <a:pt x="5105400" y="285750"/>
                  </a:lnTo>
                  <a:lnTo>
                    <a:pt x="5553075" y="466725"/>
                  </a:lnTo>
                  <a:lnTo>
                    <a:pt x="5895975" y="619125"/>
                  </a:lnTo>
                  <a:lnTo>
                    <a:pt x="6096000" y="733425"/>
                  </a:lnTo>
                  <a:lnTo>
                    <a:pt x="6229350" y="819150"/>
                  </a:lnTo>
                  <a:lnTo>
                    <a:pt x="6324600" y="866775"/>
                  </a:lnTo>
                  <a:lnTo>
                    <a:pt x="6324600" y="1466850"/>
                  </a:lnTo>
                  <a:lnTo>
                    <a:pt x="0" y="14573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25000" y="3362325"/>
              <a:ext cx="8610600" cy="2333625"/>
            </a:xfrm>
            <a:prstGeom prst="rect">
              <a:avLst/>
            </a:prstGeom>
            <a:solidFill>
              <a:schemeClr val="accent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30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Model</a:t>
            </a:r>
          </a:p>
          <a:p>
            <a:r>
              <a:rPr lang="en-US" sz="2800" dirty="0"/>
              <a:t>Trace 700 VAV Model</a:t>
            </a:r>
          </a:p>
          <a:p>
            <a:r>
              <a:rPr lang="en-US" sz="2800" dirty="0"/>
              <a:t>Alternative with new glass type</a:t>
            </a:r>
          </a:p>
          <a:p>
            <a:r>
              <a:rPr lang="en-US" sz="2800" dirty="0"/>
              <a:t>Compare with VAV design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6843"/>
              </p:ext>
            </p:extLst>
          </p:nvPr>
        </p:nvGraphicFramePr>
        <p:xfrm>
          <a:off x="9176657" y="1051920"/>
          <a:ext cx="4572000" cy="46181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7666"/>
                <a:gridCol w="2577119"/>
                <a:gridCol w="967215"/>
              </a:tblGrid>
              <a:tr h="27399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Original Glass</a:t>
                      </a:r>
                      <a:endParaRPr lang="en-US" sz="14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Material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Description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 (in.)</a:t>
                      </a:r>
                    </a:p>
                  </a:txBody>
                  <a:tcPr marL="68580" marR="68580" marT="0" marB="0" anchor="ctr"/>
                </a:tc>
              </a:tr>
              <a:tr h="1256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Outboard Lite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clear (low iron) heat tempered, heat soaked glass with Low Emissivity Coating on Number 2 Surface, and with flat ground and polished edges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0.31</a:t>
                      </a:r>
                    </a:p>
                  </a:txBody>
                  <a:tcPr marL="68580" marR="68580" marT="0" marB="0" anchor="ctr"/>
                </a:tc>
              </a:tr>
              <a:tr h="273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 Space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</a:tr>
              <a:tr h="12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Inboard Lite x2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Clear (low iron) heat soaked glass laminated with 0.060" DuPont </a:t>
                      </a:r>
                      <a:r>
                        <a:rPr lang="en-US" sz="1400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SentryGlass</a:t>
                      </a: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Plus structural interlayer with flat ground and polished edges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0.625</a:t>
                      </a:r>
                    </a:p>
                  </a:txBody>
                  <a:tcPr marL="68580" marR="68580" marT="0" marB="0" anchor="ctr"/>
                </a:tc>
              </a:tr>
              <a:tr h="273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4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1.50</a:t>
                      </a:r>
                    </a:p>
                  </a:txBody>
                  <a:tcPr marL="68580" marR="68580" marT="0" marB="0" anchor="ctr"/>
                </a:tc>
              </a:tr>
              <a:tr h="273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Approximate U-Value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0.31</a:t>
                      </a:r>
                    </a:p>
                  </a:txBody>
                  <a:tcPr marL="68580" marR="68580" marT="0" marB="0" anchor="ctr"/>
                </a:tc>
              </a:tr>
              <a:tr h="273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Shading Coefficient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0.50</a:t>
                      </a:r>
                    </a:p>
                  </a:txBody>
                  <a:tcPr marL="68580" marR="68580" marT="0" marB="0" anchor="ctr"/>
                </a:tc>
              </a:tr>
              <a:tr h="273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Visible Transmissivity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0.90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24459"/>
              </p:ext>
            </p:extLst>
          </p:nvPr>
        </p:nvGraphicFramePr>
        <p:xfrm>
          <a:off x="13944600" y="1066800"/>
          <a:ext cx="4572000" cy="45719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7666"/>
                <a:gridCol w="2577119"/>
                <a:gridCol w="967215"/>
              </a:tblGrid>
              <a:tr h="2930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Vertical Insulating Laminated Glass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Material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Description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 (in.)</a:t>
                      </a:r>
                    </a:p>
                  </a:txBody>
                  <a:tcPr marL="68580" marR="68580" marT="0" marB="0" anchor="ctr"/>
                </a:tc>
              </a:tr>
              <a:tr h="113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Outer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Insulating tempered glass with 30% silk screen 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0.25</a:t>
                      </a:r>
                    </a:p>
                  </a:txBody>
                  <a:tcPr marL="68580" marR="68580" marT="0" marB="0" anchor="ctr"/>
                </a:tc>
              </a:tr>
              <a:tr h="293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 Space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</a:tr>
              <a:tr h="1068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Inner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Tempered glass with low-E coating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.25</a:t>
                      </a:r>
                    </a:p>
                  </a:txBody>
                  <a:tcPr marL="68580" marR="68580" marT="0" marB="0" anchor="ctr"/>
                </a:tc>
              </a:tr>
              <a:tr h="293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4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1.00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Approximate U-Value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0.26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Shading Coefficient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0.35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Visible Transmissivity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01734"/>
              </p:ext>
            </p:extLst>
          </p:nvPr>
        </p:nvGraphicFramePr>
        <p:xfrm>
          <a:off x="13868400" y="1066800"/>
          <a:ext cx="4572000" cy="45719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7666"/>
                <a:gridCol w="2577119"/>
                <a:gridCol w="967215"/>
              </a:tblGrid>
              <a:tr h="2930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Proposed </a:t>
                      </a:r>
                      <a:r>
                        <a:rPr lang="en-US" sz="1400" dirty="0" err="1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Viracon</a:t>
                      </a:r>
                      <a:r>
                        <a:rPr lang="en-US" sz="140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Glass</a:t>
                      </a:r>
                      <a:endParaRPr lang="en-US" sz="140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Material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Description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 (in.)</a:t>
                      </a:r>
                    </a:p>
                  </a:txBody>
                  <a:tcPr marL="68580" marR="68580" marT="0" marB="0" anchor="ctr"/>
                </a:tc>
              </a:tr>
              <a:tr h="113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Outer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Insulating tempered glass with 30% silk screen 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0.25</a:t>
                      </a:r>
                    </a:p>
                  </a:txBody>
                  <a:tcPr marL="68580" marR="68580" marT="0" marB="0" anchor="ctr"/>
                </a:tc>
              </a:tr>
              <a:tr h="293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 Space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</a:tr>
              <a:tr h="1068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Inner Layer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Tempered glass with low-E coating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.25</a:t>
                      </a:r>
                    </a:p>
                  </a:txBody>
                  <a:tcPr marL="68580" marR="68580" marT="0" marB="0" anchor="ctr"/>
                </a:tc>
              </a:tr>
              <a:tr h="293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Thickness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40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1.00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Approximate U-Value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0.26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Shading Coefficient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0.35</a:t>
                      </a:r>
                    </a:p>
                  </a:txBody>
                  <a:tcPr marL="68580" marR="68580" marT="0" marB="0" anchor="ctr"/>
                </a:tc>
              </a:tr>
              <a:tr h="2930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Visible Transmissivity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4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Solar Heat Gain</a:t>
            </a:r>
          </a:p>
          <a:p>
            <a:r>
              <a:rPr lang="en-US" sz="2800" dirty="0" smtClean="0"/>
              <a:t>Peak Solar Load Comparison</a:t>
            </a:r>
            <a:endParaRPr lang="en-US" sz="28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262571"/>
              </p:ext>
            </p:extLst>
          </p:nvPr>
        </p:nvGraphicFramePr>
        <p:xfrm>
          <a:off x="9144000" y="1143000"/>
          <a:ext cx="320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144205"/>
              </p:ext>
            </p:extLst>
          </p:nvPr>
        </p:nvGraphicFramePr>
        <p:xfrm>
          <a:off x="12496800" y="1143000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696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Cooling Load</a:t>
            </a:r>
          </a:p>
          <a:p>
            <a:r>
              <a:rPr lang="en-US" sz="2800" dirty="0" smtClean="0"/>
              <a:t>Cooling Load Comparison</a:t>
            </a:r>
            <a:endParaRPr lang="en-US" sz="2800" dirty="0"/>
          </a:p>
          <a:p>
            <a:r>
              <a:rPr lang="en-US" sz="2800" dirty="0" smtClean="0"/>
              <a:t>Monthly Utility Cost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821907"/>
              </p:ext>
            </p:extLst>
          </p:nvPr>
        </p:nvGraphicFramePr>
        <p:xfrm>
          <a:off x="10025743" y="890726"/>
          <a:ext cx="731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79835"/>
              </p:ext>
            </p:extLst>
          </p:nvPr>
        </p:nvGraphicFramePr>
        <p:xfrm>
          <a:off x="10025743" y="3854450"/>
          <a:ext cx="731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13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42259" y="1543869"/>
            <a:ext cx="3389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Challenges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Proposal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Solar Heat Gain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Cooling Load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Depth: Pavilion Façade Redesign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Conclusion</a:t>
            </a:r>
          </a:p>
          <a:p>
            <a:r>
              <a:rPr lang="en-US" sz="2800" dirty="0" smtClean="0"/>
              <a:t>Façade change beneficial</a:t>
            </a:r>
          </a:p>
          <a:p>
            <a:r>
              <a:rPr lang="en-US" sz="2800" dirty="0" smtClean="0"/>
              <a:t>Reduced energy cost</a:t>
            </a:r>
          </a:p>
          <a:p>
            <a:r>
              <a:rPr lang="en-US" sz="2800" dirty="0" smtClean="0"/>
              <a:t>Aesthetic unharmed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8084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255183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</a:t>
            </a:r>
            <a:b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1354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Giving face to loss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Tribute to fallen</a:t>
            </a:r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83055"/>
            <a:ext cx="9144000" cy="369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3276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39" y="0"/>
            <a:ext cx="852592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62400" y="-3944774"/>
            <a:ext cx="2667000" cy="2667000"/>
            <a:chOff x="3733800" y="3733800"/>
            <a:chExt cx="1219200" cy="1219200"/>
          </a:xfrm>
        </p:grpSpPr>
        <p:sp>
          <p:nvSpPr>
            <p:cNvPr id="23" name="Oval 2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824639" y="1900348"/>
            <a:ext cx="32004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Washington, D.C.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00" y="6366371"/>
            <a:ext cx="1981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Google Earth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0355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Purpose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 “echo”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Speech intelligibility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83055"/>
            <a:ext cx="9144000" cy="369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018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Reverberation Time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of sound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Speech intelligibility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83055"/>
            <a:ext cx="9144000" cy="369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957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Absorption Values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Wall Area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RT value per octave band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88" y="1143000"/>
            <a:ext cx="3516111" cy="4572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81134"/>
              </p:ext>
            </p:extLst>
          </p:nvPr>
        </p:nvGraphicFramePr>
        <p:xfrm>
          <a:off x="13411200" y="1143001"/>
          <a:ext cx="1828800" cy="457199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828800"/>
              </a:tblGrid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Wall Type 37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/>
                </a:tc>
              </a:tr>
              <a:tr h="831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Materials</a:t>
                      </a: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Metal Panel system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5/8" medium density fiberboard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"Z" clips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layers 5/8" GWB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3-5/" insulation with metal studs at 16" OC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layers 5/8" GWB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9202" marR="19202" marT="192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13895"/>
              </p:ext>
            </p:extLst>
          </p:nvPr>
        </p:nvGraphicFramePr>
        <p:xfrm>
          <a:off x="16002000" y="1143000"/>
          <a:ext cx="2286000" cy="457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71241"/>
                <a:gridCol w="1314759"/>
              </a:tblGrid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Octave Band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Absorption Coefficient, 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sym typeface="Symbol" panose="05050102010706020507" pitchFamily="18" charset="2"/>
                        </a:rPr>
                        <a:t>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860" marR="22860" marT="228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4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Room RT = 0.4 s.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Highest RT at 125 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Hz</a:t>
            </a:r>
          </a:p>
          <a:p>
            <a:r>
              <a:rPr lang="en-US" sz="28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Architectural Acoustics: Principles &amp; Design</a:t>
            </a:r>
            <a:endParaRPr lang="en-US" sz="2800" i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5718"/>
              </p:ext>
            </p:extLst>
          </p:nvPr>
        </p:nvGraphicFramePr>
        <p:xfrm>
          <a:off x="9601199" y="1066800"/>
          <a:ext cx="8229602" cy="1439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868"/>
                <a:gridCol w="958789"/>
                <a:gridCol w="958789"/>
                <a:gridCol w="958789"/>
                <a:gridCol w="958789"/>
                <a:gridCol w="958789"/>
                <a:gridCol w="958789"/>
              </a:tblGrid>
              <a:tr h="719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Frequency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500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1000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2000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4000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Reverberation Time (s)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0.48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0.4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726008"/>
              </p:ext>
            </p:extLst>
          </p:nvPr>
        </p:nvGraphicFramePr>
        <p:xfrm>
          <a:off x="9601200" y="2727868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4599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RT is good for space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 frequency concern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42259" y="1743924"/>
            <a:ext cx="338974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Acoustic Analysis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Space Description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Goals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Modeling Process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Breadth: Acoustic Analysis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601199" y="1066800"/>
          <a:ext cx="8229602" cy="1439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868"/>
                <a:gridCol w="958789"/>
                <a:gridCol w="958789"/>
                <a:gridCol w="958789"/>
                <a:gridCol w="958789"/>
                <a:gridCol w="958789"/>
                <a:gridCol w="958789"/>
              </a:tblGrid>
              <a:tr h="719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Frequency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500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1000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2000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4000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Reverberation Time (s)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0.48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0.4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21" marR="17121" marT="1712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7846"/>
              </p:ext>
            </p:extLst>
          </p:nvPr>
        </p:nvGraphicFramePr>
        <p:xfrm>
          <a:off x="9601200" y="2727868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0" name="TextBox 19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84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44000" y="685800"/>
            <a:ext cx="4572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VRF System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energy use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Rate of return, 8.3%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Payback period, 10 years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Cost, $40,000 extra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0" y="685800"/>
            <a:ext cx="4572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Facade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energy use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Lower cooling load</a:t>
            </a:r>
          </a:p>
          <a:p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00" y="685800"/>
            <a:ext cx="4572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Meets criteria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RT of 0.4 s. ideal</a:t>
            </a:r>
          </a:p>
          <a:p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05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0" y="685800"/>
            <a:ext cx="9144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My sincere thanks to: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J. Michael Galway - Loring Consulting Engineers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Davis Buckley &amp; Mr. Thomas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Striegel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Davis Buckley Architects &amp; Planners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Ms.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Jeni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Ashton - National Law Enforcement Museum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Lincoln Lawrence - Clark Construction Group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Dr. Stephen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Treado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&amp; Prof. Stephen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Parfitt</a:t>
            </a:r>
            <a:endParaRPr lang="en-US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PSU Architectural Engineering Dept. </a:t>
            </a:r>
          </a:p>
          <a:p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My loving family &amp; friends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9144000" y="255183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0" y="685800"/>
            <a:ext cx="9144000" cy="548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My sincere thanks to: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J. Michael Galway - Loring Consulting Engineers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Davis Buckley &amp; Mr. Thomas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Striegel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Davis Buckley Architects &amp; Planners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Ms.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Jeni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Ashton - National Law Enforcement Museum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Mr. Lincoln Lawrence - Clark Construction Group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Dr. Stephen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Treado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&amp; Prof. Stephen </a:t>
            </a:r>
            <a:r>
              <a:rPr lang="en-US" sz="28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Parfitt</a:t>
            </a:r>
            <a:endParaRPr lang="en-US" sz="2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PSU Architectural Engineering Dept. </a:t>
            </a:r>
          </a:p>
          <a:p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My loving family &amp; friends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9144000" y="255183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</a:t>
            </a:r>
            <a:endParaRPr lang="en-US" sz="5400" b="1" cap="none" spc="0" dirty="0">
              <a:ln w="6600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A - Daylighting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24042259" y="2344088"/>
            <a:ext cx="33897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</a:t>
            </a: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Daylighting Analysis</a:t>
            </a:r>
            <a:endParaRPr lang="en-US" sz="2600" b="1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u="sng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IES Results</a:t>
            </a:r>
            <a:endParaRPr lang="en-US" sz="26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21199"/>
          <a:stretch/>
        </p:blipFill>
        <p:spPr>
          <a:xfrm>
            <a:off x="9144000" y="1257300"/>
            <a:ext cx="9144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Criteria</a:t>
            </a:r>
            <a:endParaRPr lang="en-US" sz="3500" b="1" dirty="0" smtClean="0"/>
          </a:p>
          <a:p>
            <a:r>
              <a:rPr lang="en-US" sz="2800" dirty="0" smtClean="0"/>
              <a:t>IES Lighting Handbook</a:t>
            </a:r>
          </a:p>
          <a:p>
            <a:endParaRPr lang="en-US" sz="2800" dirty="0"/>
          </a:p>
          <a:p>
            <a:r>
              <a:rPr lang="en-US" sz="3500" b="1" dirty="0"/>
              <a:t>Model</a:t>
            </a:r>
          </a:p>
          <a:p>
            <a:r>
              <a:rPr lang="en-US" sz="2800" dirty="0" smtClean="0"/>
              <a:t>IES Virtual Environment</a:t>
            </a:r>
          </a:p>
          <a:p>
            <a:r>
              <a:rPr lang="en-US" sz="2800" dirty="0" err="1" smtClean="0"/>
              <a:t>RadienceIES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05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A - Daylighting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24042259" y="2344088"/>
            <a:ext cx="33897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</a:t>
            </a: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Daylighting Analysis</a:t>
            </a:r>
            <a:endParaRPr lang="en-US" sz="2600" b="1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IES Results</a:t>
            </a:r>
            <a:endParaRPr lang="en-US" sz="2600" u="sng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IES Results</a:t>
            </a:r>
            <a:endParaRPr lang="en-US" sz="3500" b="1" dirty="0" smtClean="0"/>
          </a:p>
          <a:p>
            <a:r>
              <a:rPr lang="en-US" sz="2800" dirty="0" smtClean="0"/>
              <a:t>Meet criteria of 100 lux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6"/>
          <a:stretch/>
        </p:blipFill>
        <p:spPr>
          <a:xfrm>
            <a:off x="9144000" y="1075968"/>
            <a:ext cx="9144000" cy="533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96" y="0"/>
            <a:ext cx="842980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62400" y="-3944774"/>
            <a:ext cx="2667000" cy="2667000"/>
            <a:chOff x="3733800" y="3733800"/>
            <a:chExt cx="1219200" cy="1219200"/>
          </a:xfrm>
        </p:grpSpPr>
        <p:sp>
          <p:nvSpPr>
            <p:cNvPr id="23" name="Oval 2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3258800" y="5429621"/>
            <a:ext cx="271145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 Capitol Building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849600" y="6366371"/>
            <a:ext cx="1981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Google Earth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8818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A - Daylighting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24042259" y="2344088"/>
            <a:ext cx="33897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Breadth Topic: </a:t>
            </a: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Daylighting Analysis</a:t>
            </a:r>
            <a:endParaRPr lang="en-US" sz="2600" b="1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</a:t>
            </a:r>
            <a:endParaRPr lang="en-US" sz="26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Criteria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IES Results</a:t>
            </a:r>
            <a:endParaRPr lang="en-US" sz="2600" u="sng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/>
              <a:t>IES Results</a:t>
            </a:r>
            <a:endParaRPr lang="en-US" sz="3500" b="1" dirty="0" smtClean="0"/>
          </a:p>
          <a:p>
            <a:r>
              <a:rPr lang="en-US" sz="2800" dirty="0" smtClean="0"/>
              <a:t>Meet criteria of 100 lux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/>
          <a:stretch/>
        </p:blipFill>
        <p:spPr>
          <a:xfrm>
            <a:off x="9144000" y="914400"/>
            <a:ext cx="9144000" cy="55959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B – VAV System 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8" name="Rounded Rectangle 17"/>
          <p:cNvSpPr/>
          <p:nvPr/>
        </p:nvSpPr>
        <p:spPr>
          <a:xfrm>
            <a:off x="9144000" y="1343616"/>
            <a:ext cx="9144000" cy="41696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869904"/>
            <a:ext cx="8686799" cy="3118193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50015"/>
              </p:ext>
            </p:extLst>
          </p:nvPr>
        </p:nvGraphicFramePr>
        <p:xfrm>
          <a:off x="23469600" y="1945228"/>
          <a:ext cx="3657600" cy="30294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1908"/>
                <a:gridCol w="1012874"/>
                <a:gridCol w="862818"/>
              </a:tblGrid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Energy Costs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KWH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KBTU/YR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142345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485825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Cooling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186857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637742</a:t>
                      </a:r>
                    </a:p>
                  </a:txBody>
                  <a:tcPr marL="68580" marR="68580" marT="0" marB="0" anchor="ctr"/>
                </a:tc>
              </a:tr>
              <a:tr h="823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Auxiliary Mechanical Equipment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3954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13496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Lighting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280914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958760</a:t>
                      </a:r>
                    </a:p>
                  </a:txBody>
                  <a:tcPr marL="68580" marR="68580" marT="0" marB="0" anchor="ctr"/>
                </a:tc>
              </a:tr>
              <a:tr h="42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Receptacle Load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559656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1910107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057047141"/>
              </p:ext>
            </p:extLst>
          </p:nvPr>
        </p:nvGraphicFramePr>
        <p:xfrm>
          <a:off x="18669000" y="1108837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C – VAV/</a:t>
            </a:r>
            <a:r>
              <a:rPr lang="en-US" sz="3500" b="1" dirty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VRF Comparison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9" name="Rounded Rectangle 18"/>
          <p:cNvSpPr/>
          <p:nvPr/>
        </p:nvSpPr>
        <p:spPr>
          <a:xfrm>
            <a:off x="9144000" y="1343616"/>
            <a:ext cx="9144000" cy="41696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1447885"/>
            <a:ext cx="8676167" cy="39622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821400" y="495300"/>
            <a:ext cx="8229600" cy="5867400"/>
            <a:chOff x="18821400" y="457200"/>
            <a:chExt cx="8229600" cy="5867400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4121665892"/>
                </p:ext>
              </p:extLst>
            </p:nvPr>
          </p:nvGraphicFramePr>
          <p:xfrm>
            <a:off x="18821400" y="457200"/>
            <a:ext cx="8229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1886575779"/>
                </p:ext>
              </p:extLst>
            </p:nvPr>
          </p:nvGraphicFramePr>
          <p:xfrm>
            <a:off x="18821400" y="3581400"/>
            <a:ext cx="8229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300" y="131058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Appendix D – Façade Comparison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027412"/>
              </p:ext>
            </p:extLst>
          </p:nvPr>
        </p:nvGraphicFramePr>
        <p:xfrm>
          <a:off x="9144000" y="1143000"/>
          <a:ext cx="320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618888"/>
              </p:ext>
            </p:extLst>
          </p:nvPr>
        </p:nvGraphicFramePr>
        <p:xfrm>
          <a:off x="12496800" y="1143000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897600" y="575538"/>
            <a:ext cx="8229600" cy="5706924"/>
            <a:chOff x="19583400" y="776864"/>
            <a:chExt cx="7315200" cy="5706924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7493142"/>
                </p:ext>
              </p:extLst>
            </p:nvPr>
          </p:nvGraphicFramePr>
          <p:xfrm>
            <a:off x="19583400" y="776864"/>
            <a:ext cx="731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9916064"/>
                </p:ext>
              </p:extLst>
            </p:nvPr>
          </p:nvGraphicFramePr>
          <p:xfrm>
            <a:off x="19583400" y="3740588"/>
            <a:ext cx="731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045028" y="914400"/>
            <a:ext cx="53557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Appendices</a:t>
            </a:r>
            <a:endParaRPr lang="en-US" sz="2600" dirty="0">
              <a:solidFill>
                <a:schemeClr val="bg1">
                  <a:lumMod val="8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– Daylighting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– VAV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– VAV/VRF Comparison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– Façade Comparison</a:t>
            </a:r>
            <a:endParaRPr lang="en-US" sz="24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62400" y="-3944774"/>
            <a:ext cx="2667000" cy="2667000"/>
            <a:chOff x="3733800" y="3733800"/>
            <a:chExt cx="1219200" cy="1219200"/>
          </a:xfrm>
        </p:grpSpPr>
        <p:sp>
          <p:nvSpPr>
            <p:cNvPr id="23" name="Oval 2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673213" y="651782"/>
            <a:ext cx="8085574" cy="5554437"/>
            <a:chOff x="9673213" y="651782"/>
            <a:chExt cx="8085574" cy="55544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213" y="651782"/>
              <a:ext cx="8085574" cy="555443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2192000" y="3581400"/>
              <a:ext cx="609600" cy="722138"/>
            </a:xfrm>
            <a:prstGeom prst="rect">
              <a:avLst/>
            </a:pr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554200" y="3581400"/>
              <a:ext cx="609600" cy="722138"/>
            </a:xfrm>
            <a:prstGeom prst="rect">
              <a:avLst/>
            </a:pr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960350" y="3949700"/>
              <a:ext cx="1409700" cy="1517650"/>
            </a:xfrm>
            <a:custGeom>
              <a:avLst/>
              <a:gdLst>
                <a:gd name="connsiteX0" fmla="*/ 203200 w 1409700"/>
                <a:gd name="connsiteY0" fmla="*/ 0 h 1517650"/>
                <a:gd name="connsiteX1" fmla="*/ 1200150 w 1409700"/>
                <a:gd name="connsiteY1" fmla="*/ 0 h 1517650"/>
                <a:gd name="connsiteX2" fmla="*/ 1200150 w 1409700"/>
                <a:gd name="connsiteY2" fmla="*/ 374650 h 1517650"/>
                <a:gd name="connsiteX3" fmla="*/ 1409700 w 1409700"/>
                <a:gd name="connsiteY3" fmla="*/ 374650 h 1517650"/>
                <a:gd name="connsiteX4" fmla="*/ 1409700 w 1409700"/>
                <a:gd name="connsiteY4" fmla="*/ 1517650 h 1517650"/>
                <a:gd name="connsiteX5" fmla="*/ 0 w 1409700"/>
                <a:gd name="connsiteY5" fmla="*/ 1517650 h 1517650"/>
                <a:gd name="connsiteX6" fmla="*/ 0 w 1409700"/>
                <a:gd name="connsiteY6" fmla="*/ 463550 h 1517650"/>
                <a:gd name="connsiteX7" fmla="*/ 203200 w 1409700"/>
                <a:gd name="connsiteY7" fmla="*/ 463550 h 1517650"/>
                <a:gd name="connsiteX8" fmla="*/ 203200 w 1409700"/>
                <a:gd name="connsiteY8" fmla="*/ 0 h 15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700" h="1517650">
                  <a:moveTo>
                    <a:pt x="203200" y="0"/>
                  </a:moveTo>
                  <a:lnTo>
                    <a:pt x="1200150" y="0"/>
                  </a:lnTo>
                  <a:lnTo>
                    <a:pt x="1200150" y="374650"/>
                  </a:lnTo>
                  <a:lnTo>
                    <a:pt x="1409700" y="374650"/>
                  </a:lnTo>
                  <a:lnTo>
                    <a:pt x="1409700" y="1517650"/>
                  </a:lnTo>
                  <a:lnTo>
                    <a:pt x="0" y="1517650"/>
                  </a:lnTo>
                  <a:lnTo>
                    <a:pt x="0" y="463550"/>
                  </a:lnTo>
                  <a:lnTo>
                    <a:pt x="203200" y="46355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411200" y="1676400"/>
              <a:ext cx="533400" cy="685800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85750" y="3559175"/>
              <a:ext cx="381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89050" y="3559175"/>
              <a:ext cx="381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05" y="0"/>
            <a:ext cx="843859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849600" y="6366371"/>
            <a:ext cx="1981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Google Earth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99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62400" y="-3944774"/>
            <a:ext cx="2667000" cy="2667000"/>
            <a:chOff x="3733800" y="3733800"/>
            <a:chExt cx="1219200" cy="1219200"/>
          </a:xfrm>
        </p:grpSpPr>
        <p:sp>
          <p:nvSpPr>
            <p:cNvPr id="23" name="Oval 2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673213" y="946301"/>
            <a:ext cx="8085574" cy="5554437"/>
            <a:chOff x="9673213" y="651782"/>
            <a:chExt cx="8085574" cy="55544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213" y="651782"/>
              <a:ext cx="8085574" cy="555443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2192000" y="3581400"/>
              <a:ext cx="609600" cy="722138"/>
            </a:xfrm>
            <a:prstGeom prst="rect">
              <a:avLst/>
            </a:pr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554200" y="3581400"/>
              <a:ext cx="609600" cy="722138"/>
            </a:xfrm>
            <a:prstGeom prst="rect">
              <a:avLst/>
            </a:pr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960350" y="3949700"/>
              <a:ext cx="1409700" cy="1517650"/>
            </a:xfrm>
            <a:custGeom>
              <a:avLst/>
              <a:gdLst>
                <a:gd name="connsiteX0" fmla="*/ 203200 w 1409700"/>
                <a:gd name="connsiteY0" fmla="*/ 0 h 1517650"/>
                <a:gd name="connsiteX1" fmla="*/ 1200150 w 1409700"/>
                <a:gd name="connsiteY1" fmla="*/ 0 h 1517650"/>
                <a:gd name="connsiteX2" fmla="*/ 1200150 w 1409700"/>
                <a:gd name="connsiteY2" fmla="*/ 374650 h 1517650"/>
                <a:gd name="connsiteX3" fmla="*/ 1409700 w 1409700"/>
                <a:gd name="connsiteY3" fmla="*/ 374650 h 1517650"/>
                <a:gd name="connsiteX4" fmla="*/ 1409700 w 1409700"/>
                <a:gd name="connsiteY4" fmla="*/ 1517650 h 1517650"/>
                <a:gd name="connsiteX5" fmla="*/ 0 w 1409700"/>
                <a:gd name="connsiteY5" fmla="*/ 1517650 h 1517650"/>
                <a:gd name="connsiteX6" fmla="*/ 0 w 1409700"/>
                <a:gd name="connsiteY6" fmla="*/ 463550 h 1517650"/>
                <a:gd name="connsiteX7" fmla="*/ 203200 w 1409700"/>
                <a:gd name="connsiteY7" fmla="*/ 463550 h 1517650"/>
                <a:gd name="connsiteX8" fmla="*/ 203200 w 1409700"/>
                <a:gd name="connsiteY8" fmla="*/ 0 h 15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700" h="1517650">
                  <a:moveTo>
                    <a:pt x="203200" y="0"/>
                  </a:moveTo>
                  <a:lnTo>
                    <a:pt x="1200150" y="0"/>
                  </a:lnTo>
                  <a:lnTo>
                    <a:pt x="1200150" y="374650"/>
                  </a:lnTo>
                  <a:lnTo>
                    <a:pt x="1409700" y="374650"/>
                  </a:lnTo>
                  <a:lnTo>
                    <a:pt x="1409700" y="1517650"/>
                  </a:lnTo>
                  <a:lnTo>
                    <a:pt x="0" y="1517650"/>
                  </a:lnTo>
                  <a:lnTo>
                    <a:pt x="0" y="463550"/>
                  </a:lnTo>
                  <a:lnTo>
                    <a:pt x="203200" y="46355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9A7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411200" y="1676400"/>
              <a:ext cx="533400" cy="685800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85750" y="3559175"/>
              <a:ext cx="381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89050" y="3559175"/>
              <a:ext cx="381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8571029" y="3952536"/>
            <a:ext cx="5203371" cy="2295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897600" y="4265573"/>
            <a:ext cx="344662" cy="344662"/>
          </a:xfrm>
          <a:prstGeom prst="ellipse">
            <a:avLst/>
          </a:prstGeom>
          <a:solidFill>
            <a:srgbClr val="1D9A7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7600" y="4955319"/>
            <a:ext cx="344662" cy="3446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908887" y="5645065"/>
            <a:ext cx="344662" cy="3446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274413" y="4254066"/>
            <a:ext cx="41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DC Court of Appeals</a:t>
            </a: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324655" y="4912207"/>
            <a:ext cx="41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Museum Location</a:t>
            </a: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74412" y="5570348"/>
            <a:ext cx="414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Nat’l Law Enforcement Officers Memorial</a:t>
            </a: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849600" y="6009109"/>
            <a:ext cx="198120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Google Maps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47" name="TextBox 46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95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0" cy="6858000"/>
            <a:chOff x="0" y="0"/>
            <a:chExt cx="2743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>
              <a:off x="381000" y="685800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0"/>
              <a:ext cx="27051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18" name="Oval 17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62400" y="-3944774"/>
            <a:ext cx="2667000" cy="2667000"/>
            <a:chOff x="3733800" y="3733800"/>
            <a:chExt cx="1219200" cy="1219200"/>
          </a:xfrm>
        </p:grpSpPr>
        <p:sp>
          <p:nvSpPr>
            <p:cNvPr id="23" name="Oval 2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u="sng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22" y="959671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26" name="Rounded Rectangle 25"/>
          <p:cNvSpPr/>
          <p:nvPr/>
        </p:nvSpPr>
        <p:spPr>
          <a:xfrm>
            <a:off x="18973800" y="952500"/>
            <a:ext cx="5068459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Architect: Davis Buckley Architects &amp; Planners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MEP: Loring Consulting Engineers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Structural: Spiegel, </a:t>
            </a:r>
            <a:r>
              <a:rPr lang="en-US" sz="2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Zamecnik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&amp; Shah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Manager: Clark Construction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Consultant: Shen </a:t>
            </a:r>
            <a:r>
              <a:rPr lang="en-US" sz="2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Milsom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Wake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Lighting Consultant: Claude R. Engel</a:t>
            </a:r>
          </a:p>
          <a:p>
            <a:pPr marL="914400" indent="-914400"/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Landscape: Urban Tree + Soils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4862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239000"/>
            <a:ext cx="9144000" cy="68580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National Law Enforcement Museum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5028" y="5940878"/>
            <a:ext cx="783772" cy="783772"/>
            <a:chOff x="3733800" y="3733800"/>
            <a:chExt cx="1219200" cy="1219200"/>
          </a:xfrm>
        </p:grpSpPr>
        <p:sp>
          <p:nvSpPr>
            <p:cNvPr id="3" name="Oval 2"/>
            <p:cNvSpPr/>
            <p:nvPr/>
          </p:nvSpPr>
          <p:spPr>
            <a:xfrm>
              <a:off x="3733800" y="37338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98" y="3886198"/>
              <a:ext cx="914403" cy="91440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81000" y="685800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2705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22" y="959671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27"/>
          <a:stretch/>
        </p:blipFill>
        <p:spPr>
          <a:xfrm>
            <a:off x="1975756" y="5940878"/>
            <a:ext cx="2893621" cy="786384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10020300" y="131058"/>
            <a:ext cx="7391400" cy="6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  <a:endParaRPr lang="en-US" sz="4800" b="1" dirty="0">
              <a:ln w="1016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973800" y="952500"/>
            <a:ext cx="5257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Construction, Cost</a:t>
            </a:r>
            <a:b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&amp; Schedule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– Bid – Build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Cost: $50 million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Cost: $4.5 million</a:t>
            </a:r>
          </a:p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Schedule: 28 months</a:t>
            </a:r>
          </a:p>
          <a:p>
            <a:r>
              <a:rPr lang="en-US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Summer 2015</a:t>
            </a:r>
            <a:endParaRPr lang="en-US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42259" y="2144033"/>
            <a:ext cx="338974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Team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Construction &amp; Cost</a:t>
            </a:r>
          </a:p>
          <a:p>
            <a:pPr algn="r"/>
            <a:r>
              <a:rPr lang="en-US" sz="2600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Schedule</a:t>
            </a:r>
            <a:endParaRPr lang="en-US" sz="2600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Architecture</a:t>
            </a:r>
            <a:endParaRPr lang="en-US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5028" y="914400"/>
            <a:ext cx="53557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Information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Mechanical System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VAV System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VRF System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Pavilion Façade Redesign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Existing Façade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Proposed Façade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Acoustic Analysis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Conclusion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7863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5441</TotalTime>
  <Words>3347</Words>
  <Application>Microsoft Office PowerPoint</Application>
  <PresentationFormat>Custom</PresentationFormat>
  <Paragraphs>1424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Ebrima</vt:lpstr>
      <vt:lpstr>Garamond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Anya A Godigamuwe</cp:lastModifiedBy>
  <cp:revision>234</cp:revision>
  <dcterms:created xsi:type="dcterms:W3CDTF">2006-11-29T18:17:25Z</dcterms:created>
  <dcterms:modified xsi:type="dcterms:W3CDTF">2015-04-13T13:50:09Z</dcterms:modified>
</cp:coreProperties>
</file>